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3"/>
  </p:notesMasterIdLst>
  <p:sldIdLst>
    <p:sldId id="489" r:id="rId2"/>
    <p:sldId id="673" r:id="rId3"/>
    <p:sldId id="678" r:id="rId4"/>
    <p:sldId id="679" r:id="rId5"/>
    <p:sldId id="680" r:id="rId6"/>
    <p:sldId id="682" r:id="rId7"/>
    <p:sldId id="696" r:id="rId8"/>
    <p:sldId id="687" r:id="rId9"/>
    <p:sldId id="677" r:id="rId10"/>
    <p:sldId id="688" r:id="rId11"/>
    <p:sldId id="689" r:id="rId12"/>
    <p:sldId id="690" r:id="rId13"/>
    <p:sldId id="691" r:id="rId14"/>
    <p:sldId id="692" r:id="rId15"/>
    <p:sldId id="694" r:id="rId16"/>
    <p:sldId id="695" r:id="rId17"/>
    <p:sldId id="693" r:id="rId18"/>
    <p:sldId id="749" r:id="rId19"/>
    <p:sldId id="750" r:id="rId20"/>
    <p:sldId id="712" r:id="rId21"/>
    <p:sldId id="721" r:id="rId22"/>
    <p:sldId id="722" r:id="rId23"/>
    <p:sldId id="723" r:id="rId24"/>
    <p:sldId id="713" r:id="rId25"/>
    <p:sldId id="714" r:id="rId26"/>
    <p:sldId id="715" r:id="rId27"/>
    <p:sldId id="716" r:id="rId28"/>
    <p:sldId id="717" r:id="rId29"/>
    <p:sldId id="718" r:id="rId30"/>
    <p:sldId id="748" r:id="rId31"/>
    <p:sldId id="701" r:id="rId32"/>
    <p:sldId id="702" r:id="rId33"/>
    <p:sldId id="751" r:id="rId34"/>
    <p:sldId id="703" r:id="rId35"/>
    <p:sldId id="700" r:id="rId36"/>
    <p:sldId id="704" r:id="rId37"/>
    <p:sldId id="752" r:id="rId38"/>
    <p:sldId id="705" r:id="rId39"/>
    <p:sldId id="706" r:id="rId40"/>
    <p:sldId id="707" r:id="rId41"/>
    <p:sldId id="708" r:id="rId42"/>
    <p:sldId id="709" r:id="rId43"/>
    <p:sldId id="710" r:id="rId44"/>
    <p:sldId id="720" r:id="rId45"/>
    <p:sldId id="724" r:id="rId46"/>
    <p:sldId id="726" r:id="rId47"/>
    <p:sldId id="719" r:id="rId48"/>
    <p:sldId id="731" r:id="rId49"/>
    <p:sldId id="732" r:id="rId50"/>
    <p:sldId id="735" r:id="rId51"/>
    <p:sldId id="736" r:id="rId52"/>
    <p:sldId id="740" r:id="rId53"/>
    <p:sldId id="737" r:id="rId54"/>
    <p:sldId id="738" r:id="rId55"/>
    <p:sldId id="739" r:id="rId56"/>
    <p:sldId id="741" r:id="rId57"/>
    <p:sldId id="742" r:id="rId58"/>
    <p:sldId id="743" r:id="rId59"/>
    <p:sldId id="744" r:id="rId60"/>
    <p:sldId id="745" r:id="rId61"/>
    <p:sldId id="746" r:id="rId62"/>
  </p:sldIdLst>
  <p:sldSz cx="9144000" cy="6858000" type="screen4x3"/>
  <p:notesSz cx="6858000" cy="9144000"/>
  <p:defaultTextStyle>
    <a:defPPr>
      <a:defRPr lang="zh-CN"/>
    </a:defPPr>
    <a:lvl1pPr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0000FF"/>
    <a:srgbClr val="003A93"/>
    <a:srgbClr val="0000CC"/>
    <a:srgbClr val="006633"/>
    <a:srgbClr val="C7371F"/>
    <a:srgbClr val="C91DB0"/>
    <a:srgbClr val="003300"/>
    <a:srgbClr val="07C5D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01" autoAdjust="0"/>
    <p:restoredTop sz="98358" autoAdjust="0"/>
  </p:normalViewPr>
  <p:slideViewPr>
    <p:cSldViewPr>
      <p:cViewPr varScale="1">
        <p:scale>
          <a:sx n="88" d="100"/>
          <a:sy n="88" d="100"/>
        </p:scale>
        <p:origin x="1176" y="66"/>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 Id="rId4" Type="http://schemas.openxmlformats.org/officeDocument/2006/relationships/image" Target="../media/image11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32.wmf"/><Relationship Id="rId7" Type="http://schemas.openxmlformats.org/officeDocument/2006/relationships/image" Target="../media/image36.wmf"/><Relationship Id="rId2" Type="http://schemas.openxmlformats.org/officeDocument/2006/relationships/image" Target="../media/image31.wmf"/><Relationship Id="rId1" Type="http://schemas.openxmlformats.org/officeDocument/2006/relationships/image" Target="../media/image30.wmf"/><Relationship Id="rId6" Type="http://schemas.openxmlformats.org/officeDocument/2006/relationships/image" Target="../media/image35.wmf"/><Relationship Id="rId5" Type="http://schemas.openxmlformats.org/officeDocument/2006/relationships/image" Target="../media/image34.wmf"/><Relationship Id="rId10" Type="http://schemas.openxmlformats.org/officeDocument/2006/relationships/image" Target="../media/image39.wmf"/><Relationship Id="rId4" Type="http://schemas.openxmlformats.org/officeDocument/2006/relationships/image" Target="../media/image33.wmf"/><Relationship Id="rId9" Type="http://schemas.openxmlformats.org/officeDocument/2006/relationships/image" Target="../media/image38.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46.wmf"/><Relationship Id="rId13" Type="http://schemas.openxmlformats.org/officeDocument/2006/relationships/image" Target="../media/image51.wmf"/><Relationship Id="rId3" Type="http://schemas.openxmlformats.org/officeDocument/2006/relationships/image" Target="../media/image41.wmf"/><Relationship Id="rId7" Type="http://schemas.openxmlformats.org/officeDocument/2006/relationships/image" Target="../media/image45.wmf"/><Relationship Id="rId12" Type="http://schemas.openxmlformats.org/officeDocument/2006/relationships/image" Target="../media/image50.wmf"/><Relationship Id="rId2" Type="http://schemas.openxmlformats.org/officeDocument/2006/relationships/image" Target="../media/image40.wmf"/><Relationship Id="rId1" Type="http://schemas.openxmlformats.org/officeDocument/2006/relationships/image" Target="../media/image39.wmf"/><Relationship Id="rId6" Type="http://schemas.openxmlformats.org/officeDocument/2006/relationships/image" Target="../media/image44.wmf"/><Relationship Id="rId11" Type="http://schemas.openxmlformats.org/officeDocument/2006/relationships/image" Target="../media/image49.wmf"/><Relationship Id="rId5" Type="http://schemas.openxmlformats.org/officeDocument/2006/relationships/image" Target="../media/image43.wmf"/><Relationship Id="rId10" Type="http://schemas.openxmlformats.org/officeDocument/2006/relationships/image" Target="../media/image48.wmf"/><Relationship Id="rId4" Type="http://schemas.openxmlformats.org/officeDocument/2006/relationships/image" Target="../media/image42.wmf"/><Relationship Id="rId9" Type="http://schemas.openxmlformats.org/officeDocument/2006/relationships/image" Target="../media/image4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5" Type="http://schemas.openxmlformats.org/officeDocument/2006/relationships/image" Target="../media/image68.wmf"/><Relationship Id="rId4" Type="http://schemas.openxmlformats.org/officeDocument/2006/relationships/image" Target="../media/image6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ea typeface="宋体" pitchFamily="2" charset="-122"/>
              </a:defRPr>
            </a:lvl1pPr>
          </a:lstStyle>
          <a:p>
            <a:pPr>
              <a:defRPr/>
            </a:pPr>
            <a:endParaRPr lang="en-US" altLang="zh-CN"/>
          </a:p>
        </p:txBody>
      </p:sp>
      <p:sp>
        <p:nvSpPr>
          <p:cNvPr id="358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pPr>
              <a:defRPr/>
            </a:pPr>
            <a:endParaRPr lang="en-US" altLang="zh-CN"/>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58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58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ea typeface="宋体" pitchFamily="2" charset="-122"/>
              </a:defRPr>
            </a:lvl1pPr>
          </a:lstStyle>
          <a:p>
            <a:pPr>
              <a:defRPr/>
            </a:pPr>
            <a:endParaRPr lang="en-US" altLang="zh-CN"/>
          </a:p>
        </p:txBody>
      </p:sp>
      <p:sp>
        <p:nvSpPr>
          <p:cNvPr id="358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宋体" pitchFamily="2" charset="-122"/>
              </a:defRPr>
            </a:lvl1pPr>
          </a:lstStyle>
          <a:p>
            <a:pPr>
              <a:defRPr/>
            </a:pPr>
            <a:fld id="{49F00BC0-E8E3-41DB-A00C-3FF9ECB9819A}" type="slidenum">
              <a:rPr lang="en-US" altLang="zh-CN"/>
              <a:pPr>
                <a:defRPr/>
              </a:pPr>
              <a:t>‹#›</a:t>
            </a:fld>
            <a:endParaRPr lang="en-US" altLang="zh-CN"/>
          </a:p>
        </p:txBody>
      </p:sp>
    </p:spTree>
    <p:extLst>
      <p:ext uri="{BB962C8B-B14F-4D97-AF65-F5344CB8AC3E}">
        <p14:creationId xmlns:p14="http://schemas.microsoft.com/office/powerpoint/2010/main" val="13052326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9F00BC0-E8E3-41DB-A00C-3FF9ECB9819A}" type="slidenum">
              <a:rPr lang="en-US" altLang="zh-CN" smtClean="0"/>
              <a:pPr>
                <a:defRPr/>
              </a:pPr>
              <a:t>18</a:t>
            </a:fld>
            <a:endParaRPr lang="en-US" altLang="zh-CN"/>
          </a:p>
        </p:txBody>
      </p:sp>
    </p:spTree>
    <p:extLst>
      <p:ext uri="{BB962C8B-B14F-4D97-AF65-F5344CB8AC3E}">
        <p14:creationId xmlns:p14="http://schemas.microsoft.com/office/powerpoint/2010/main" val="323933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9F00BC0-E8E3-41DB-A00C-3FF9ECB9819A}" type="slidenum">
              <a:rPr lang="en-US" altLang="zh-CN" smtClean="0"/>
              <a:pPr>
                <a:defRPr/>
              </a:pPr>
              <a:t>21</a:t>
            </a:fld>
            <a:endParaRPr lang="en-US" altLang="zh-CN"/>
          </a:p>
        </p:txBody>
      </p:sp>
    </p:spTree>
    <p:extLst>
      <p:ext uri="{BB962C8B-B14F-4D97-AF65-F5344CB8AC3E}">
        <p14:creationId xmlns:p14="http://schemas.microsoft.com/office/powerpoint/2010/main" val="2945182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9F00BC0-E8E3-41DB-A00C-3FF9ECB9819A}" type="slidenum">
              <a:rPr lang="en-US" altLang="zh-CN" smtClean="0"/>
              <a:pPr>
                <a:defRPr/>
              </a:pPr>
              <a:t>25</a:t>
            </a:fld>
            <a:endParaRPr lang="en-US" altLang="zh-CN"/>
          </a:p>
        </p:txBody>
      </p:sp>
    </p:spTree>
    <p:extLst>
      <p:ext uri="{BB962C8B-B14F-4D97-AF65-F5344CB8AC3E}">
        <p14:creationId xmlns:p14="http://schemas.microsoft.com/office/powerpoint/2010/main" val="1708173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9F00BC0-E8E3-41DB-A00C-3FF9ECB9819A}" type="slidenum">
              <a:rPr lang="en-US" altLang="zh-CN" smtClean="0"/>
              <a:pPr>
                <a:defRPr/>
              </a:pPr>
              <a:t>27</a:t>
            </a:fld>
            <a:endParaRPr lang="en-US" altLang="zh-CN"/>
          </a:p>
        </p:txBody>
      </p:sp>
    </p:spTree>
    <p:extLst>
      <p:ext uri="{BB962C8B-B14F-4D97-AF65-F5344CB8AC3E}">
        <p14:creationId xmlns:p14="http://schemas.microsoft.com/office/powerpoint/2010/main" val="21450466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7" descr="view2"/>
          <p:cNvPicPr>
            <a:picLocks noChangeAspect="1" noChangeArrowheads="1"/>
          </p:cNvPicPr>
          <p:nvPr/>
        </p:nvPicPr>
        <p:blipFill>
          <a:blip r:embed="rId2"/>
          <a:srcRect/>
          <a:stretch>
            <a:fillRect/>
          </a:stretch>
        </p:blipFill>
        <p:spPr bwMode="auto">
          <a:xfrm>
            <a:off x="0" y="0"/>
            <a:ext cx="2209800" cy="609600"/>
          </a:xfrm>
          <a:prstGeom prst="rect">
            <a:avLst/>
          </a:prstGeom>
          <a:noFill/>
          <a:ln w="9525">
            <a:noFill/>
            <a:miter lim="800000"/>
            <a:headEnd/>
            <a:tailEnd/>
          </a:ln>
        </p:spPr>
      </p:pic>
      <p:sp>
        <p:nvSpPr>
          <p:cNvPr id="9218" name="Rectangle 2"/>
          <p:cNvSpPr>
            <a:spLocks noGrp="1" noChangeArrowheads="1"/>
          </p:cNvSpPr>
          <p:nvPr>
            <p:ph type="ctrTitle"/>
          </p:nvPr>
        </p:nvSpPr>
        <p:spPr>
          <a:xfrm>
            <a:off x="685800" y="2286000"/>
            <a:ext cx="7772400" cy="1143000"/>
          </a:xfrm>
        </p:spPr>
        <p:txBody>
          <a:bodyPr/>
          <a:lstStyle>
            <a:lvl1pPr>
              <a:defRPr/>
            </a:lvl1pPr>
          </a:lstStyle>
          <a:p>
            <a:r>
              <a:rPr lang="zh-CN" altLang="en-US"/>
              <a:t>单击此处编辑母版标题样式</a:t>
            </a:r>
          </a:p>
        </p:txBody>
      </p:sp>
      <p:sp>
        <p:nvSpPr>
          <p:cNvPr id="921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817D895A-E3D1-47A6-8E0A-59412DD78B53}"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023E08D-96A8-4CD7-8B3E-10E384E042C5}"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09B8910-CCA9-4560-8A7C-DA9DD79E692E}"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286635B-3828-47C7-AF94-9DBB0986B8D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5ACC7F9-DB5B-4EDE-9233-1B8D21D145F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7EF3BA1-9DC8-46DC-8538-31FAE8E7FD72}"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708F2ABB-D7B3-483B-99F8-F9C115DAAE27}"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273D993C-BC0C-49B1-BB24-1F871792356B}"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DC3A563B-4F8C-46EA-BA1B-9CAF9F169970}"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ECAC546-14D7-4E7A-AF18-373238F09951}"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4EA8687-DD1B-4E80-8CAE-E3316603603F}"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196"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0" sz="1400">
                <a:ea typeface="宋体" pitchFamily="2" charset="-122"/>
              </a:defRPr>
            </a:lvl1pPr>
          </a:lstStyle>
          <a:p>
            <a:pPr>
              <a:defRPr/>
            </a:pPr>
            <a:endParaRPr lang="en-US" altLang="zh-CN"/>
          </a:p>
        </p:txBody>
      </p:sp>
      <p:sp>
        <p:nvSpPr>
          <p:cNvPr id="819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ea typeface="宋体" pitchFamily="2" charset="-122"/>
              </a:defRPr>
            </a:lvl1pPr>
          </a:lstStyle>
          <a:p>
            <a:pPr>
              <a:defRPr/>
            </a:pPr>
            <a:endParaRPr lang="en-US" altLang="zh-CN"/>
          </a:p>
        </p:txBody>
      </p:sp>
      <p:sp>
        <p:nvSpPr>
          <p:cNvPr id="8198"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a:ea typeface="宋体" pitchFamily="2" charset="-122"/>
              </a:defRPr>
            </a:lvl1pPr>
          </a:lstStyle>
          <a:p>
            <a:pPr>
              <a:defRPr/>
            </a:pPr>
            <a:fld id="{2BA09DD8-4154-472A-B8A3-3CB8DD321796}" type="slidenum">
              <a:rPr lang="en-US" altLang="zh-CN"/>
              <a:pPr>
                <a:defRPr/>
              </a:pPr>
              <a:t>‹#›</a:t>
            </a:fld>
            <a:endParaRPr lang="en-US" altLang="zh-CN"/>
          </a:p>
        </p:txBody>
      </p:sp>
      <p:pic>
        <p:nvPicPr>
          <p:cNvPr id="1031" name="Picture 7" descr="view2"/>
          <p:cNvPicPr>
            <a:picLocks noChangeAspect="1" noChangeArrowheads="1"/>
          </p:cNvPicPr>
          <p:nvPr/>
        </p:nvPicPr>
        <p:blipFill>
          <a:blip r:embed="rId13"/>
          <a:srcRect/>
          <a:stretch>
            <a:fillRect/>
          </a:stretch>
        </p:blipFill>
        <p:spPr bwMode="auto">
          <a:xfrm>
            <a:off x="0" y="0"/>
            <a:ext cx="2362200" cy="609600"/>
          </a:xfrm>
          <a:prstGeom prst="rect">
            <a:avLst/>
          </a:prstGeom>
          <a:noFill/>
          <a:ln w="9525">
            <a:noFill/>
            <a:miter lim="800000"/>
            <a:headEnd/>
            <a:tailEnd/>
          </a:ln>
        </p:spPr>
      </p:pic>
      <p:pic>
        <p:nvPicPr>
          <p:cNvPr id="1032" name="Picture 8" descr="nklogo"/>
          <p:cNvPicPr>
            <a:picLocks noChangeAspect="1" noChangeArrowheads="1" noCrop="1"/>
          </p:cNvPicPr>
          <p:nvPr/>
        </p:nvPicPr>
        <p:blipFill>
          <a:blip r:embed="rId14"/>
          <a:srcRect/>
          <a:stretch>
            <a:fillRect/>
          </a:stretch>
        </p:blipFill>
        <p:spPr bwMode="auto">
          <a:xfrm>
            <a:off x="7696200" y="0"/>
            <a:ext cx="1447800" cy="10858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368"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Lst>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9.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8.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34.wmf"/><Relationship Id="rId18" Type="http://schemas.openxmlformats.org/officeDocument/2006/relationships/oleObject" Target="../embeddings/oleObject10.bin"/><Relationship Id="rId3" Type="http://schemas.openxmlformats.org/officeDocument/2006/relationships/notesSlide" Target="../notesSlides/notesSlide1.xml"/><Relationship Id="rId21" Type="http://schemas.openxmlformats.org/officeDocument/2006/relationships/image" Target="../media/image38.wmf"/><Relationship Id="rId7" Type="http://schemas.openxmlformats.org/officeDocument/2006/relationships/image" Target="../media/image31.wmf"/><Relationship Id="rId12" Type="http://schemas.openxmlformats.org/officeDocument/2006/relationships/oleObject" Target="../embeddings/oleObject7.bin"/><Relationship Id="rId17" Type="http://schemas.openxmlformats.org/officeDocument/2006/relationships/image" Target="../media/image36.wmf"/><Relationship Id="rId2" Type="http://schemas.openxmlformats.org/officeDocument/2006/relationships/slideLayout" Target="../slideLayouts/slideLayout7.xml"/><Relationship Id="rId16" Type="http://schemas.openxmlformats.org/officeDocument/2006/relationships/oleObject" Target="../embeddings/oleObject9.bin"/><Relationship Id="rId20" Type="http://schemas.openxmlformats.org/officeDocument/2006/relationships/oleObject" Target="../embeddings/oleObject11.bin"/><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33.wmf"/><Relationship Id="rId5" Type="http://schemas.openxmlformats.org/officeDocument/2006/relationships/image" Target="../media/image30.wmf"/><Relationship Id="rId15" Type="http://schemas.openxmlformats.org/officeDocument/2006/relationships/image" Target="../media/image35.wmf"/><Relationship Id="rId23" Type="http://schemas.openxmlformats.org/officeDocument/2006/relationships/image" Target="../media/image39.wmf"/><Relationship Id="rId10" Type="http://schemas.openxmlformats.org/officeDocument/2006/relationships/oleObject" Target="../embeddings/oleObject6.bin"/><Relationship Id="rId19" Type="http://schemas.openxmlformats.org/officeDocument/2006/relationships/image" Target="../media/image37.wmf"/><Relationship Id="rId4" Type="http://schemas.openxmlformats.org/officeDocument/2006/relationships/oleObject" Target="../embeddings/oleObject3.bin"/><Relationship Id="rId9" Type="http://schemas.openxmlformats.org/officeDocument/2006/relationships/image" Target="../media/image32.wmf"/><Relationship Id="rId14" Type="http://schemas.openxmlformats.org/officeDocument/2006/relationships/oleObject" Target="../embeddings/oleObject8.bin"/><Relationship Id="rId22" Type="http://schemas.openxmlformats.org/officeDocument/2006/relationships/oleObject" Target="../embeddings/oleObject12.bin"/></Relationships>
</file>

<file path=ppt/slides/_rels/slide19.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oleObject" Target="../embeddings/oleObject18.bin"/><Relationship Id="rId18" Type="http://schemas.openxmlformats.org/officeDocument/2006/relationships/image" Target="../media/image46.wmf"/><Relationship Id="rId26" Type="http://schemas.openxmlformats.org/officeDocument/2006/relationships/image" Target="../media/image50.wmf"/><Relationship Id="rId3" Type="http://schemas.openxmlformats.org/officeDocument/2006/relationships/oleObject" Target="../embeddings/oleObject13.bin"/><Relationship Id="rId21" Type="http://schemas.openxmlformats.org/officeDocument/2006/relationships/oleObject" Target="../embeddings/oleObject22.bin"/><Relationship Id="rId7" Type="http://schemas.openxmlformats.org/officeDocument/2006/relationships/oleObject" Target="../embeddings/oleObject15.bin"/><Relationship Id="rId12" Type="http://schemas.openxmlformats.org/officeDocument/2006/relationships/image" Target="../media/image43.wmf"/><Relationship Id="rId17" Type="http://schemas.openxmlformats.org/officeDocument/2006/relationships/oleObject" Target="../embeddings/oleObject20.bin"/><Relationship Id="rId25" Type="http://schemas.openxmlformats.org/officeDocument/2006/relationships/oleObject" Target="../embeddings/oleObject24.bin"/><Relationship Id="rId2" Type="http://schemas.openxmlformats.org/officeDocument/2006/relationships/slideLayout" Target="../slideLayouts/slideLayout7.xml"/><Relationship Id="rId16" Type="http://schemas.openxmlformats.org/officeDocument/2006/relationships/image" Target="../media/image45.wmf"/><Relationship Id="rId20" Type="http://schemas.openxmlformats.org/officeDocument/2006/relationships/image" Target="../media/image47.wmf"/><Relationship Id="rId1" Type="http://schemas.openxmlformats.org/officeDocument/2006/relationships/vmlDrawing" Target="../drawings/vmlDrawing3.vml"/><Relationship Id="rId6" Type="http://schemas.openxmlformats.org/officeDocument/2006/relationships/image" Target="../media/image40.wmf"/><Relationship Id="rId11" Type="http://schemas.openxmlformats.org/officeDocument/2006/relationships/oleObject" Target="../embeddings/oleObject17.bin"/><Relationship Id="rId24" Type="http://schemas.openxmlformats.org/officeDocument/2006/relationships/image" Target="../media/image49.wmf"/><Relationship Id="rId5" Type="http://schemas.openxmlformats.org/officeDocument/2006/relationships/oleObject" Target="../embeddings/oleObject14.bin"/><Relationship Id="rId15" Type="http://schemas.openxmlformats.org/officeDocument/2006/relationships/oleObject" Target="../embeddings/oleObject19.bin"/><Relationship Id="rId23" Type="http://schemas.openxmlformats.org/officeDocument/2006/relationships/oleObject" Target="../embeddings/oleObject23.bin"/><Relationship Id="rId28" Type="http://schemas.openxmlformats.org/officeDocument/2006/relationships/image" Target="../media/image51.wmf"/><Relationship Id="rId10" Type="http://schemas.openxmlformats.org/officeDocument/2006/relationships/image" Target="../media/image42.wmf"/><Relationship Id="rId19" Type="http://schemas.openxmlformats.org/officeDocument/2006/relationships/oleObject" Target="../embeddings/oleObject21.bin"/><Relationship Id="rId4" Type="http://schemas.openxmlformats.org/officeDocument/2006/relationships/image" Target="../media/image39.wmf"/><Relationship Id="rId9" Type="http://schemas.openxmlformats.org/officeDocument/2006/relationships/oleObject" Target="../embeddings/oleObject16.bin"/><Relationship Id="rId14" Type="http://schemas.openxmlformats.org/officeDocument/2006/relationships/image" Target="../media/image44.wmf"/><Relationship Id="rId22" Type="http://schemas.openxmlformats.org/officeDocument/2006/relationships/image" Target="../media/image48.wmf"/><Relationship Id="rId27" Type="http://schemas.openxmlformats.org/officeDocument/2006/relationships/oleObject" Target="../embeddings/oleObject25.bin"/></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31.png"/><Relationship Id="rId4" Type="http://schemas.openxmlformats.org/officeDocument/2006/relationships/image" Target="../media/image52.wmf"/></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4.wmf"/></Relationships>
</file>

<file path=ppt/slides/_rels/slide22.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5.wmf"/><Relationship Id="rId1" Type="http://schemas.openxmlformats.org/officeDocument/2006/relationships/slideLayout" Target="../slideLayouts/slideLayout7.xml"/><Relationship Id="rId4" Type="http://schemas.openxmlformats.org/officeDocument/2006/relationships/image" Target="../media/image56.wmf"/></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image" Target="../media/image68.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65.wmf"/><Relationship Id="rId11" Type="http://schemas.openxmlformats.org/officeDocument/2006/relationships/oleObject" Target="../embeddings/oleObject31.bin"/><Relationship Id="rId5" Type="http://schemas.openxmlformats.org/officeDocument/2006/relationships/oleObject" Target="../embeddings/oleObject28.bin"/><Relationship Id="rId10" Type="http://schemas.openxmlformats.org/officeDocument/2006/relationships/image" Target="../media/image67.wmf"/><Relationship Id="rId4" Type="http://schemas.openxmlformats.org/officeDocument/2006/relationships/image" Target="../media/image64.wmf"/><Relationship Id="rId9" Type="http://schemas.openxmlformats.org/officeDocument/2006/relationships/oleObject" Target="../embeddings/oleObject30.bin"/></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wmf"/><Relationship Id="rId4" Type="http://schemas.openxmlformats.org/officeDocument/2006/relationships/image" Target="../media/image79.wmf"/></Relationships>
</file>

<file path=ppt/slides/_rels/slide35.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slideLayout" Target="../slideLayouts/slideLayout7.xml"/><Relationship Id="rId4" Type="http://schemas.openxmlformats.org/officeDocument/2006/relationships/image" Target="../media/image83.wmf"/></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7.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86.wmf"/><Relationship Id="rId5" Type="http://schemas.openxmlformats.org/officeDocument/2006/relationships/image" Target="../media/image84.wmf"/><Relationship Id="rId4" Type="http://schemas.openxmlformats.org/officeDocument/2006/relationships/oleObject" Target="../embeddings/oleObject32.bin"/></Relationships>
</file>

<file path=ppt/slides/_rels/slide3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w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3.bin"/><Relationship Id="rId7" Type="http://schemas.openxmlformats.org/officeDocument/2006/relationships/image" Target="../media/image106.png"/><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105.wmf"/><Relationship Id="rId5" Type="http://schemas.openxmlformats.org/officeDocument/2006/relationships/oleObject" Target="../embeddings/oleObject34.bin"/><Relationship Id="rId4" Type="http://schemas.openxmlformats.org/officeDocument/2006/relationships/image" Target="../media/image104.wmf"/></Relationships>
</file>

<file path=ppt/slides/_rels/slide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107.wmf"/><Relationship Id="rId4" Type="http://schemas.openxmlformats.org/officeDocument/2006/relationships/oleObject" Target="../embeddings/oleObject35.bin"/></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109.wmf"/><Relationship Id="rId4" Type="http://schemas.openxmlformats.org/officeDocument/2006/relationships/oleObject" Target="../embeddings/oleObject36.bin"/></Relationships>
</file>

<file path=ppt/slides/_rels/slide5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10.wmf"/><Relationship Id="rId1" Type="http://schemas.openxmlformats.org/officeDocument/2006/relationships/slideLayout" Target="../slideLayouts/slideLayout7.xml"/><Relationship Id="rId4" Type="http://schemas.openxmlformats.org/officeDocument/2006/relationships/image" Target="../media/image111.wmf"/></Relationships>
</file>

<file path=ppt/slides/_rels/slide5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6.png"/><Relationship Id="rId7" Type="http://schemas.openxmlformats.org/officeDocument/2006/relationships/image" Target="../media/image113.wmf"/><Relationship Id="rId12" Type="http://schemas.openxmlformats.org/officeDocument/2006/relationships/image" Target="../media/image115.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38.bin"/><Relationship Id="rId11" Type="http://schemas.openxmlformats.org/officeDocument/2006/relationships/oleObject" Target="../embeddings/oleObject40.bin"/><Relationship Id="rId5" Type="http://schemas.openxmlformats.org/officeDocument/2006/relationships/image" Target="../media/image112.wmf"/><Relationship Id="rId10" Type="http://schemas.openxmlformats.org/officeDocument/2006/relationships/image" Target="../media/image114.wmf"/><Relationship Id="rId4" Type="http://schemas.openxmlformats.org/officeDocument/2006/relationships/oleObject" Target="../embeddings/oleObject37.bin"/><Relationship Id="rId9" Type="http://schemas.openxmlformats.org/officeDocument/2006/relationships/oleObject" Target="../embeddings/oleObject39.bin"/></Relationships>
</file>

<file path=ppt/slides/_rels/slide53.xml.rels><?xml version="1.0" encoding="UTF-8" standalone="yes"?>
<Relationships xmlns="http://schemas.openxmlformats.org/package/2006/relationships"><Relationship Id="rId8" Type="http://schemas.openxmlformats.org/officeDocument/2006/relationships/image" Target="../media/image119.wmf"/><Relationship Id="rId3" Type="http://schemas.openxmlformats.org/officeDocument/2006/relationships/image" Target="../media/image121.png"/><Relationship Id="rId7" Type="http://schemas.openxmlformats.org/officeDocument/2006/relationships/oleObject" Target="../embeddings/oleObject42.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118.wmf"/><Relationship Id="rId5" Type="http://schemas.openxmlformats.org/officeDocument/2006/relationships/oleObject" Target="../embeddings/oleObject41.bin"/><Relationship Id="rId10" Type="http://schemas.openxmlformats.org/officeDocument/2006/relationships/image" Target="../media/image120.wmf"/><Relationship Id="rId4" Type="http://schemas.openxmlformats.org/officeDocument/2006/relationships/image" Target="../media/image122.png"/><Relationship Id="rId9" Type="http://schemas.openxmlformats.org/officeDocument/2006/relationships/oleObject" Target="../embeddings/oleObject43.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slideLayout" Target="../slideLayouts/slideLayout7.xml"/><Relationship Id="rId5" Type="http://schemas.openxmlformats.org/officeDocument/2006/relationships/image" Target="../media/image126.wmf"/><Relationship Id="rId4" Type="http://schemas.openxmlformats.org/officeDocument/2006/relationships/image" Target="../media/image125.wmf"/></Relationships>
</file>

<file path=ppt/slides/_rels/slide56.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137.wmf"/><Relationship Id="rId3" Type="http://schemas.openxmlformats.org/officeDocument/2006/relationships/image" Target="../media/image132.wmf"/><Relationship Id="rId7" Type="http://schemas.openxmlformats.org/officeDocument/2006/relationships/image" Target="../media/image136.wmf"/><Relationship Id="rId2" Type="http://schemas.openxmlformats.org/officeDocument/2006/relationships/image" Target="../media/image131.wmf"/><Relationship Id="rId1" Type="http://schemas.openxmlformats.org/officeDocument/2006/relationships/slideLayout" Target="../slideLayouts/slideLayout7.xml"/><Relationship Id="rId6" Type="http://schemas.openxmlformats.org/officeDocument/2006/relationships/image" Target="../media/image135.wmf"/><Relationship Id="rId5" Type="http://schemas.openxmlformats.org/officeDocument/2006/relationships/image" Target="../media/image134.wmf"/><Relationship Id="rId4" Type="http://schemas.openxmlformats.org/officeDocument/2006/relationships/image" Target="../media/image133.wm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61.x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slideLayout" Target="../slideLayouts/slideLayout7.xml"/><Relationship Id="rId4" Type="http://schemas.openxmlformats.org/officeDocument/2006/relationships/image" Target="../media/image143.wmf"/></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灯片编号占位符 3"/>
          <p:cNvSpPr>
            <a:spLocks noGrp="1"/>
          </p:cNvSpPr>
          <p:nvPr>
            <p:ph type="sldNum" sz="quarter" idx="12"/>
          </p:nvPr>
        </p:nvSpPr>
        <p:spPr>
          <a:noFill/>
        </p:spPr>
        <p:txBody>
          <a:bodyPr/>
          <a:lstStyle/>
          <a:p>
            <a:fld id="{0D288B82-3948-49E0-A6BC-76B4E692A220}" type="slidenum">
              <a:rPr lang="en-US" altLang="zh-CN" smtClean="0"/>
              <a:pPr/>
              <a:t>1</a:t>
            </a:fld>
            <a:endParaRPr lang="en-US" altLang="zh-CN" smtClean="0"/>
          </a:p>
        </p:txBody>
      </p:sp>
      <p:sp>
        <p:nvSpPr>
          <p:cNvPr id="4" name="Rectangle 2"/>
          <p:cNvSpPr txBox="1">
            <a:spLocks noChangeArrowheads="1"/>
          </p:cNvSpPr>
          <p:nvPr/>
        </p:nvSpPr>
        <p:spPr bwMode="auto">
          <a:xfrm>
            <a:off x="755576" y="1628800"/>
            <a:ext cx="7500938" cy="2857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defRPr/>
            </a:pPr>
            <a:r>
              <a:rPr lang="zh-CN" altLang="en-US" b="1" kern="0"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第二章</a:t>
            </a:r>
            <a:r>
              <a:rPr lang="en-US" altLang="zh-CN" b="1" kern="0"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a:r>
            <a:br>
              <a:rPr lang="en-US" altLang="zh-CN" b="1" kern="0"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br>
            <a:r>
              <a:rPr lang="en-US" altLang="zh-CN" sz="4800" b="1" kern="0"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a:r>
            <a:br>
              <a:rPr lang="en-US" altLang="zh-CN" sz="4800" b="1" kern="0"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br>
            <a:r>
              <a:rPr lang="zh-CN" altLang="en-US" sz="4800" b="1" kern="0"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稳恒磁场</a:t>
            </a:r>
            <a:endParaRPr lang="en-US" altLang="zh-CN" sz="4800" b="1" kern="0"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a:p>
            <a:pPr>
              <a:defRPr/>
            </a:pPr>
            <a:r>
              <a:rPr lang="zh-CN" altLang="en-US" sz="4800" b="1" kern="0" dirty="0" smtClean="0">
                <a:solidFill>
                  <a:schemeClr val="accent6">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（一）</a:t>
            </a:r>
          </a:p>
        </p:txBody>
      </p:sp>
    </p:spTree>
  </p:cSld>
  <p:clrMapOvr>
    <a:masterClrMapping/>
  </p:clrMapOvr>
  <mc:AlternateContent xmlns:mc="http://schemas.openxmlformats.org/markup-compatibility/2006" xmlns:p14="http://schemas.microsoft.com/office/powerpoint/2010/main">
    <mc:Choice Requires="p14">
      <p:transition spd="slow" p14:dur="999" advTm="13121"/>
    </mc:Choice>
    <mc:Fallback xmlns="">
      <p:transition spd="slow" advTm="1312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10</a:t>
            </a:fld>
            <a:endParaRPr lang="en-US" altLang="zh-CN"/>
          </a:p>
        </p:txBody>
      </p:sp>
      <p:pic>
        <p:nvPicPr>
          <p:cNvPr id="3" name="图片 2"/>
          <p:cNvPicPr>
            <a:picLocks noChangeAspect="1"/>
          </p:cNvPicPr>
          <p:nvPr/>
        </p:nvPicPr>
        <p:blipFill>
          <a:blip r:embed="rId2"/>
          <a:stretch>
            <a:fillRect/>
          </a:stretch>
        </p:blipFill>
        <p:spPr>
          <a:xfrm>
            <a:off x="1095375" y="908720"/>
            <a:ext cx="6410325" cy="590550"/>
          </a:xfrm>
          <a:prstGeom prst="rect">
            <a:avLst/>
          </a:prstGeom>
        </p:spPr>
      </p:pic>
      <p:pic>
        <p:nvPicPr>
          <p:cNvPr id="4" name="图片 3"/>
          <p:cNvPicPr>
            <a:picLocks noChangeAspect="1"/>
          </p:cNvPicPr>
          <p:nvPr/>
        </p:nvPicPr>
        <p:blipFill>
          <a:blip r:embed="rId3"/>
          <a:stretch>
            <a:fillRect/>
          </a:stretch>
        </p:blipFill>
        <p:spPr>
          <a:xfrm>
            <a:off x="1213147" y="1772816"/>
            <a:ext cx="6292553" cy="4149513"/>
          </a:xfrm>
          <a:prstGeom prst="rect">
            <a:avLst/>
          </a:prstGeom>
        </p:spPr>
      </p:pic>
    </p:spTree>
    <p:extLst>
      <p:ext uri="{BB962C8B-B14F-4D97-AF65-F5344CB8AC3E}">
        <p14:creationId xmlns:p14="http://schemas.microsoft.com/office/powerpoint/2010/main" val="13423514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11</a:t>
            </a:fld>
            <a:endParaRPr lang="en-US" altLang="zh-CN"/>
          </a:p>
        </p:txBody>
      </p:sp>
      <p:pic>
        <p:nvPicPr>
          <p:cNvPr id="3" name="图片 2"/>
          <p:cNvPicPr>
            <a:picLocks noChangeAspect="1"/>
          </p:cNvPicPr>
          <p:nvPr/>
        </p:nvPicPr>
        <p:blipFill>
          <a:blip r:embed="rId2"/>
          <a:stretch>
            <a:fillRect/>
          </a:stretch>
        </p:blipFill>
        <p:spPr>
          <a:xfrm>
            <a:off x="1979712" y="764704"/>
            <a:ext cx="5400675" cy="581025"/>
          </a:xfrm>
          <a:prstGeom prst="rect">
            <a:avLst/>
          </a:prstGeom>
        </p:spPr>
      </p:pic>
      <p:pic>
        <p:nvPicPr>
          <p:cNvPr id="4" name="图片 3"/>
          <p:cNvPicPr>
            <a:picLocks noChangeAspect="1"/>
          </p:cNvPicPr>
          <p:nvPr/>
        </p:nvPicPr>
        <p:blipFill>
          <a:blip r:embed="rId3"/>
          <a:stretch>
            <a:fillRect/>
          </a:stretch>
        </p:blipFill>
        <p:spPr>
          <a:xfrm>
            <a:off x="2645823" y="1520789"/>
            <a:ext cx="3798385" cy="4544292"/>
          </a:xfrm>
          <a:prstGeom prst="rect">
            <a:avLst/>
          </a:prstGeom>
        </p:spPr>
      </p:pic>
    </p:spTree>
    <p:extLst>
      <p:ext uri="{BB962C8B-B14F-4D97-AF65-F5344CB8AC3E}">
        <p14:creationId xmlns:p14="http://schemas.microsoft.com/office/powerpoint/2010/main" val="18411029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12</a:t>
            </a:fld>
            <a:endParaRPr lang="en-US" altLang="zh-CN"/>
          </a:p>
        </p:txBody>
      </p:sp>
      <p:pic>
        <p:nvPicPr>
          <p:cNvPr id="4" name="图片 3"/>
          <p:cNvPicPr>
            <a:picLocks noChangeAspect="1"/>
          </p:cNvPicPr>
          <p:nvPr/>
        </p:nvPicPr>
        <p:blipFill>
          <a:blip r:embed="rId2"/>
          <a:stretch>
            <a:fillRect/>
          </a:stretch>
        </p:blipFill>
        <p:spPr>
          <a:xfrm>
            <a:off x="1541519" y="2204864"/>
            <a:ext cx="6324600" cy="2847975"/>
          </a:xfrm>
          <a:prstGeom prst="rect">
            <a:avLst/>
          </a:prstGeom>
        </p:spPr>
      </p:pic>
      <p:sp>
        <p:nvSpPr>
          <p:cNvPr id="5" name="文本框 4"/>
          <p:cNvSpPr txBox="1"/>
          <p:nvPr/>
        </p:nvSpPr>
        <p:spPr>
          <a:xfrm>
            <a:off x="1109727" y="1016732"/>
            <a:ext cx="7188186" cy="584775"/>
          </a:xfrm>
          <a:prstGeom prst="rect">
            <a:avLst/>
          </a:prstGeom>
          <a:noFill/>
        </p:spPr>
        <p:txBody>
          <a:bodyPr wrap="none" rtlCol="0">
            <a:spAutoFit/>
          </a:bodyPr>
          <a:lstStyle/>
          <a:p>
            <a:r>
              <a:rPr lang="zh-CN" altLang="en-US" sz="3200" b="1" kern="0" dirty="0" smtClean="0">
                <a:solidFill>
                  <a:srgbClr val="0000FF"/>
                </a:solidFill>
                <a:latin typeface="仿宋" panose="02010609060101010101" pitchFamily="49" charset="-122"/>
                <a:ea typeface="仿宋" panose="02010609060101010101" pitchFamily="49" charset="-122"/>
              </a:rPr>
              <a:t>安培：载</a:t>
            </a:r>
            <a:r>
              <a:rPr lang="zh-CN" altLang="en-US" sz="3200" b="1" kern="0" dirty="0">
                <a:solidFill>
                  <a:srgbClr val="0000FF"/>
                </a:solidFill>
                <a:latin typeface="仿宋" panose="02010609060101010101" pitchFamily="49" charset="-122"/>
                <a:ea typeface="仿宋" panose="02010609060101010101" pitchFamily="49" charset="-122"/>
              </a:rPr>
              <a:t>流螺线管与磁棒的等效性实验</a:t>
            </a:r>
          </a:p>
        </p:txBody>
      </p:sp>
    </p:spTree>
    <p:extLst>
      <p:ext uri="{BB962C8B-B14F-4D97-AF65-F5344CB8AC3E}">
        <p14:creationId xmlns:p14="http://schemas.microsoft.com/office/powerpoint/2010/main" val="22395267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13</a:t>
            </a:fld>
            <a:endParaRPr lang="en-US" altLang="zh-CN"/>
          </a:p>
        </p:txBody>
      </p:sp>
      <p:pic>
        <p:nvPicPr>
          <p:cNvPr id="3" name="图片 2"/>
          <p:cNvPicPr>
            <a:picLocks noChangeAspect="1"/>
          </p:cNvPicPr>
          <p:nvPr/>
        </p:nvPicPr>
        <p:blipFill>
          <a:blip r:embed="rId2"/>
          <a:stretch>
            <a:fillRect/>
          </a:stretch>
        </p:blipFill>
        <p:spPr>
          <a:xfrm>
            <a:off x="1419225" y="1088740"/>
            <a:ext cx="6086475" cy="495300"/>
          </a:xfrm>
          <a:prstGeom prst="rect">
            <a:avLst/>
          </a:prstGeom>
        </p:spPr>
      </p:pic>
      <p:pic>
        <p:nvPicPr>
          <p:cNvPr id="4" name="图片 3"/>
          <p:cNvPicPr>
            <a:picLocks noChangeAspect="1"/>
          </p:cNvPicPr>
          <p:nvPr/>
        </p:nvPicPr>
        <p:blipFill>
          <a:blip r:embed="rId3"/>
          <a:stretch>
            <a:fillRect/>
          </a:stretch>
        </p:blipFill>
        <p:spPr>
          <a:xfrm>
            <a:off x="2195736" y="1880828"/>
            <a:ext cx="4428492" cy="4068280"/>
          </a:xfrm>
          <a:prstGeom prst="rect">
            <a:avLst/>
          </a:prstGeom>
        </p:spPr>
      </p:pic>
    </p:spTree>
    <p:extLst>
      <p:ext uri="{BB962C8B-B14F-4D97-AF65-F5344CB8AC3E}">
        <p14:creationId xmlns:p14="http://schemas.microsoft.com/office/powerpoint/2010/main" val="16760973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14</a:t>
            </a:fld>
            <a:endParaRPr lang="en-US" altLang="zh-CN"/>
          </a:p>
        </p:txBody>
      </p:sp>
      <p:sp>
        <p:nvSpPr>
          <p:cNvPr id="4" name="文本框 3"/>
          <p:cNvSpPr txBox="1"/>
          <p:nvPr/>
        </p:nvSpPr>
        <p:spPr>
          <a:xfrm>
            <a:off x="810308" y="846777"/>
            <a:ext cx="6827510" cy="523220"/>
          </a:xfrm>
          <a:prstGeom prst="rect">
            <a:avLst/>
          </a:prstGeom>
          <a:noFill/>
        </p:spPr>
        <p:txBody>
          <a:bodyPr wrap="none" rtlCol="0">
            <a:spAutoFit/>
          </a:bodyPr>
          <a:lstStyle/>
          <a:p>
            <a:r>
              <a:rPr lang="en-US" altLang="zh-CN" sz="2800" dirty="0" smtClean="0">
                <a:latin typeface="仿宋" panose="02010609060101010101" pitchFamily="49" charset="-122"/>
                <a:ea typeface="仿宋" panose="02010609060101010101" pitchFamily="49" charset="-122"/>
              </a:rPr>
              <a:t>3</a:t>
            </a:r>
            <a:r>
              <a:rPr lang="zh-CN" altLang="en-US" sz="2800" dirty="0" smtClean="0">
                <a:latin typeface="仿宋" panose="02010609060101010101" pitchFamily="49" charset="-122"/>
                <a:ea typeface="仿宋" panose="02010609060101010101" pitchFamily="49" charset="-122"/>
              </a:rPr>
              <a:t>、</a:t>
            </a:r>
            <a:r>
              <a:rPr lang="zh-CN" altLang="en-US" sz="2800" dirty="0" smtClean="0">
                <a:solidFill>
                  <a:srgbClr val="C00000"/>
                </a:solidFill>
                <a:latin typeface="仿宋" panose="02010609060101010101" pitchFamily="49" charset="-122"/>
                <a:ea typeface="仿宋" panose="02010609060101010101" pitchFamily="49" charset="-122"/>
              </a:rPr>
              <a:t>引发的理论</a:t>
            </a:r>
            <a:r>
              <a:rPr lang="zh-CN" altLang="en-US" sz="2800" dirty="0" smtClean="0">
                <a:latin typeface="仿宋" panose="02010609060101010101" pitchFamily="49" charset="-122"/>
                <a:ea typeface="仿宋" panose="02010609060101010101" pitchFamily="49" charset="-122"/>
              </a:rPr>
              <a:t>：安培假说</a:t>
            </a:r>
            <a:r>
              <a:rPr lang="en-US" altLang="zh-CN" sz="2800" dirty="0" smtClean="0">
                <a:latin typeface="仿宋" panose="02010609060101010101" pitchFamily="49" charset="-122"/>
                <a:ea typeface="仿宋" panose="02010609060101010101" pitchFamily="49" charset="-122"/>
              </a:rPr>
              <a:t>——</a:t>
            </a:r>
            <a:r>
              <a:rPr lang="zh-CN" altLang="en-US" sz="2800" dirty="0" smtClean="0">
                <a:solidFill>
                  <a:srgbClr val="0000FF"/>
                </a:solidFill>
                <a:latin typeface="仿宋" panose="02010609060101010101" pitchFamily="49" charset="-122"/>
                <a:ea typeface="仿宋" panose="02010609060101010101" pitchFamily="49" charset="-122"/>
              </a:rPr>
              <a:t>磁场的起源</a:t>
            </a:r>
            <a:endParaRPr lang="zh-CN" altLang="en-US" sz="2800" dirty="0">
              <a:solidFill>
                <a:srgbClr val="0000FF"/>
              </a:solidFill>
              <a:latin typeface="仿宋" panose="02010609060101010101" pitchFamily="49" charset="-122"/>
              <a:ea typeface="仿宋" panose="02010609060101010101" pitchFamily="49" charset="-122"/>
            </a:endParaRPr>
          </a:p>
        </p:txBody>
      </p:sp>
      <p:sp>
        <p:nvSpPr>
          <p:cNvPr id="5" name="文本框 4"/>
          <p:cNvSpPr txBox="1"/>
          <p:nvPr/>
        </p:nvSpPr>
        <p:spPr>
          <a:xfrm>
            <a:off x="1079612" y="1628800"/>
            <a:ext cx="4839786" cy="968663"/>
          </a:xfrm>
          <a:prstGeom prst="rect">
            <a:avLst/>
          </a:prstGeom>
          <a:noFill/>
        </p:spPr>
        <p:txBody>
          <a:bodyPr wrap="none" rtlCol="0">
            <a:spAutoFit/>
          </a:bodyPr>
          <a:lstStyle/>
          <a:p>
            <a:pPr marL="342900" indent="-342900" algn="l">
              <a:lnSpc>
                <a:spcPct val="125000"/>
              </a:lnSpc>
              <a:buClr>
                <a:srgbClr val="0000FF"/>
              </a:buClr>
              <a:buFont typeface="Wingdings" panose="05000000000000000000" pitchFamily="2" charset="2"/>
              <a:buChar char="Ø"/>
            </a:pPr>
            <a:r>
              <a:rPr lang="zh-CN" altLang="en-US" dirty="0" smtClean="0">
                <a:ea typeface="仿宋" panose="02010609060101010101" pitchFamily="49" charset="-122"/>
              </a:rPr>
              <a:t>磁现象的本质是电流</a:t>
            </a:r>
            <a:endParaRPr lang="en-US" altLang="zh-CN" dirty="0" smtClean="0">
              <a:ea typeface="仿宋" panose="02010609060101010101" pitchFamily="49" charset="-122"/>
            </a:endParaRPr>
          </a:p>
          <a:p>
            <a:pPr marL="342900" indent="-342900" algn="l">
              <a:lnSpc>
                <a:spcPct val="125000"/>
              </a:lnSpc>
              <a:buClr>
                <a:srgbClr val="0000FF"/>
              </a:buClr>
              <a:buFont typeface="Wingdings" panose="05000000000000000000" pitchFamily="2" charset="2"/>
              <a:buChar char="Ø"/>
            </a:pPr>
            <a:r>
              <a:rPr lang="zh-CN" altLang="en-US" dirty="0">
                <a:ea typeface="仿宋" panose="02010609060101010101" pitchFamily="49" charset="-122"/>
              </a:rPr>
              <a:t>物质的磁性来源于“分子”电流</a:t>
            </a:r>
          </a:p>
        </p:txBody>
      </p:sp>
      <p:pic>
        <p:nvPicPr>
          <p:cNvPr id="6" name="图片 5"/>
          <p:cNvPicPr>
            <a:picLocks noChangeAspect="1"/>
          </p:cNvPicPr>
          <p:nvPr/>
        </p:nvPicPr>
        <p:blipFill>
          <a:blip r:embed="rId2"/>
          <a:stretch>
            <a:fillRect/>
          </a:stretch>
        </p:blipFill>
        <p:spPr>
          <a:xfrm>
            <a:off x="935596" y="2879641"/>
            <a:ext cx="7884876" cy="690331"/>
          </a:xfrm>
          <a:prstGeom prst="rect">
            <a:avLst/>
          </a:prstGeom>
        </p:spPr>
      </p:pic>
      <p:pic>
        <p:nvPicPr>
          <p:cNvPr id="7" name="图片 6"/>
          <p:cNvPicPr>
            <a:picLocks noChangeAspect="1"/>
          </p:cNvPicPr>
          <p:nvPr/>
        </p:nvPicPr>
        <p:blipFill>
          <a:blip r:embed="rId3"/>
          <a:stretch>
            <a:fillRect/>
          </a:stretch>
        </p:blipFill>
        <p:spPr>
          <a:xfrm>
            <a:off x="939044" y="3662753"/>
            <a:ext cx="7744207" cy="1325096"/>
          </a:xfrm>
          <a:prstGeom prst="rect">
            <a:avLst/>
          </a:prstGeom>
        </p:spPr>
      </p:pic>
      <p:pic>
        <p:nvPicPr>
          <p:cNvPr id="8" name="图片 7"/>
          <p:cNvPicPr>
            <a:picLocks noChangeAspect="1"/>
          </p:cNvPicPr>
          <p:nvPr/>
        </p:nvPicPr>
        <p:blipFill>
          <a:blip r:embed="rId4"/>
          <a:stretch>
            <a:fillRect/>
          </a:stretch>
        </p:blipFill>
        <p:spPr>
          <a:xfrm>
            <a:off x="935663" y="5080630"/>
            <a:ext cx="7747588" cy="1156682"/>
          </a:xfrm>
          <a:prstGeom prst="rect">
            <a:avLst/>
          </a:prstGeom>
        </p:spPr>
      </p:pic>
    </p:spTree>
    <p:extLst>
      <p:ext uri="{BB962C8B-B14F-4D97-AF65-F5344CB8AC3E}">
        <p14:creationId xmlns:p14="http://schemas.microsoft.com/office/powerpoint/2010/main" val="5342102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15</a:t>
            </a:fld>
            <a:endParaRPr lang="en-US" altLang="zh-CN"/>
          </a:p>
        </p:txBody>
      </p:sp>
      <p:pic>
        <p:nvPicPr>
          <p:cNvPr id="3" name="图片 2"/>
          <p:cNvPicPr>
            <a:picLocks noChangeAspect="1"/>
          </p:cNvPicPr>
          <p:nvPr/>
        </p:nvPicPr>
        <p:blipFill>
          <a:blip r:embed="rId2"/>
          <a:stretch>
            <a:fillRect/>
          </a:stretch>
        </p:blipFill>
        <p:spPr>
          <a:xfrm>
            <a:off x="1285875" y="2233612"/>
            <a:ext cx="6572250" cy="2390775"/>
          </a:xfrm>
          <a:prstGeom prst="rect">
            <a:avLst/>
          </a:prstGeom>
        </p:spPr>
      </p:pic>
    </p:spTree>
    <p:extLst>
      <p:ext uri="{BB962C8B-B14F-4D97-AF65-F5344CB8AC3E}">
        <p14:creationId xmlns:p14="http://schemas.microsoft.com/office/powerpoint/2010/main" val="25790942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16</a:t>
            </a:fld>
            <a:endParaRPr lang="en-US" altLang="zh-CN"/>
          </a:p>
        </p:txBody>
      </p:sp>
      <p:pic>
        <p:nvPicPr>
          <p:cNvPr id="3" name="图片 2"/>
          <p:cNvPicPr>
            <a:picLocks noChangeAspect="1"/>
          </p:cNvPicPr>
          <p:nvPr/>
        </p:nvPicPr>
        <p:blipFill>
          <a:blip r:embed="rId2"/>
          <a:stretch>
            <a:fillRect/>
          </a:stretch>
        </p:blipFill>
        <p:spPr>
          <a:xfrm>
            <a:off x="1151620" y="944724"/>
            <a:ext cx="4876800" cy="561975"/>
          </a:xfrm>
          <a:prstGeom prst="rect">
            <a:avLst/>
          </a:prstGeom>
        </p:spPr>
      </p:pic>
      <p:pic>
        <p:nvPicPr>
          <p:cNvPr id="4" name="图片 3"/>
          <p:cNvPicPr>
            <a:picLocks noChangeAspect="1"/>
          </p:cNvPicPr>
          <p:nvPr/>
        </p:nvPicPr>
        <p:blipFill>
          <a:blip r:embed="rId3"/>
          <a:stretch>
            <a:fillRect/>
          </a:stretch>
        </p:blipFill>
        <p:spPr>
          <a:xfrm>
            <a:off x="1161694" y="2204864"/>
            <a:ext cx="6938698" cy="2939598"/>
          </a:xfrm>
          <a:prstGeom prst="rect">
            <a:avLst/>
          </a:prstGeom>
        </p:spPr>
      </p:pic>
    </p:spTree>
    <p:extLst>
      <p:ext uri="{BB962C8B-B14F-4D97-AF65-F5344CB8AC3E}">
        <p14:creationId xmlns:p14="http://schemas.microsoft.com/office/powerpoint/2010/main" val="21037968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17</a:t>
            </a:fld>
            <a:endParaRPr lang="en-US" altLang="zh-CN"/>
          </a:p>
        </p:txBody>
      </p:sp>
      <p:sp>
        <p:nvSpPr>
          <p:cNvPr id="3" name="标题 4"/>
          <p:cNvSpPr txBox="1">
            <a:spLocks/>
          </p:cNvSpPr>
          <p:nvPr/>
        </p:nvSpPr>
        <p:spPr>
          <a:xfrm>
            <a:off x="539552" y="445330"/>
            <a:ext cx="7772400" cy="604822"/>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sz="3600" kern="0" dirty="0" smtClean="0">
                <a:latin typeface="仿宋" panose="02010609060101010101" pitchFamily="49" charset="-122"/>
                <a:ea typeface="仿宋" panose="02010609060101010101" pitchFamily="49" charset="-122"/>
              </a:rPr>
              <a:t>§2.</a:t>
            </a:r>
            <a:r>
              <a:rPr lang="zh-CN" altLang="en-US" sz="3600" kern="0" dirty="0" smtClean="0">
                <a:latin typeface="仿宋" panose="02010609060101010101" pitchFamily="49" charset="-122"/>
                <a:ea typeface="仿宋" panose="02010609060101010101" pitchFamily="49" charset="-122"/>
              </a:rPr>
              <a:t>毕奥</a:t>
            </a:r>
            <a:r>
              <a:rPr lang="en-US" altLang="zh-CN" sz="3600" kern="0" dirty="0" smtClean="0">
                <a:latin typeface="仿宋" panose="02010609060101010101" pitchFamily="49" charset="-122"/>
                <a:ea typeface="仿宋" panose="02010609060101010101" pitchFamily="49" charset="-122"/>
              </a:rPr>
              <a:t>—</a:t>
            </a:r>
            <a:r>
              <a:rPr lang="zh-CN" altLang="en-US" sz="3600" kern="0" dirty="0" smtClean="0">
                <a:latin typeface="仿宋" panose="02010609060101010101" pitchFamily="49" charset="-122"/>
                <a:ea typeface="仿宋" panose="02010609060101010101" pitchFamily="49" charset="-122"/>
              </a:rPr>
              <a:t>萨伐尔定律</a:t>
            </a:r>
          </a:p>
        </p:txBody>
      </p:sp>
      <mc:AlternateContent xmlns:mc="http://schemas.openxmlformats.org/markup-compatibility/2006" xmlns:a14="http://schemas.microsoft.com/office/drawing/2010/main">
        <mc:Choice Requires="a14">
          <p:sp>
            <p:nvSpPr>
              <p:cNvPr id="4" name="内容占位符 2"/>
              <p:cNvSpPr txBox="1">
                <a:spLocks/>
              </p:cNvSpPr>
              <p:nvPr/>
            </p:nvSpPr>
            <p:spPr>
              <a:xfrm>
                <a:off x="637285" y="1916832"/>
                <a:ext cx="8430074" cy="5472608"/>
              </a:xfrm>
              <a:prstGeom prst="rect">
                <a:avLst/>
              </a:prstGeom>
            </p:spPr>
            <p:txBody>
              <a:bodyPr>
                <a:norm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nSpc>
                    <a:spcPct val="125000"/>
                  </a:lnSpc>
                  <a:spcBef>
                    <a:spcPts val="0"/>
                  </a:spcBef>
                </a:pPr>
                <a:r>
                  <a:rPr lang="zh-CN" altLang="en-US" sz="2600" kern="0" dirty="0" smtClean="0">
                    <a:solidFill>
                      <a:prstClr val="black"/>
                    </a:solidFill>
                    <a:latin typeface="Times New Roman" panose="02020603050405020304" pitchFamily="18" charset="0"/>
                    <a:ea typeface="仿宋" panose="02010609060101010101" pitchFamily="49" charset="-122"/>
                  </a:rPr>
                  <a:t>电流元：载流导线分割为线元</a:t>
                </a:r>
                <a14:m>
                  <m:oMath xmlns:m="http://schemas.openxmlformats.org/officeDocument/2006/math">
                    <m:r>
                      <a:rPr lang="en-US" altLang="zh-CN" sz="2600" i="1" kern="0" smtClean="0">
                        <a:solidFill>
                          <a:prstClr val="black"/>
                        </a:solidFill>
                        <a:latin typeface="Cambria Math"/>
                      </a:rPr>
                      <m:t>𝑑𝑙</m:t>
                    </m:r>
                  </m:oMath>
                </a14:m>
                <a:r>
                  <a:rPr lang="en-US" altLang="zh-CN" sz="2600" kern="0" dirty="0" smtClean="0">
                    <a:solidFill>
                      <a:prstClr val="black"/>
                    </a:solidFill>
                    <a:latin typeface="Times New Roman" panose="02020603050405020304" pitchFamily="18" charset="0"/>
                    <a:ea typeface="仿宋" panose="02010609060101010101" pitchFamily="49" charset="-122"/>
                  </a:rPr>
                  <a:t>,</a:t>
                </a:r>
                <a14:m>
                  <m:oMath xmlns:m="http://schemas.openxmlformats.org/officeDocument/2006/math">
                    <m:r>
                      <a:rPr lang="en-US" altLang="zh-CN" sz="2600" i="1" kern="0" dirty="0" smtClean="0">
                        <a:solidFill>
                          <a:prstClr val="black"/>
                        </a:solidFill>
                        <a:latin typeface="Cambria Math"/>
                      </a:rPr>
                      <m:t>𝐼𝑑</m:t>
                    </m:r>
                    <m:acc>
                      <m:accPr>
                        <m:chr m:val="⃗"/>
                        <m:ctrlPr>
                          <a:rPr lang="en-US" altLang="zh-CN" sz="2600" i="1" kern="0" dirty="0" smtClean="0">
                            <a:solidFill>
                              <a:prstClr val="black"/>
                            </a:solidFill>
                            <a:latin typeface="Cambria Math" panose="02040503050406030204" pitchFamily="18" charset="0"/>
                          </a:rPr>
                        </m:ctrlPr>
                      </m:accPr>
                      <m:e>
                        <m:r>
                          <a:rPr lang="en-US" altLang="zh-CN" sz="2600" i="1" kern="0" dirty="0" smtClean="0">
                            <a:solidFill>
                              <a:prstClr val="black"/>
                            </a:solidFill>
                            <a:latin typeface="Cambria Math"/>
                          </a:rPr>
                          <m:t>𝑙</m:t>
                        </m:r>
                      </m:e>
                    </m:acc>
                  </m:oMath>
                </a14:m>
                <a:r>
                  <a:rPr lang="zh-CN" altLang="en-US" sz="2600" kern="0" dirty="0" smtClean="0">
                    <a:solidFill>
                      <a:prstClr val="black"/>
                    </a:solidFill>
                    <a:latin typeface="Times New Roman" panose="02020603050405020304" pitchFamily="18" charset="0"/>
                    <a:ea typeface="仿宋" panose="02010609060101010101" pitchFamily="49" charset="-122"/>
                  </a:rPr>
                  <a:t>叫做电流元。</a:t>
                </a:r>
                <a:endParaRPr lang="en-US" altLang="zh-CN" sz="2600" kern="0" dirty="0" smtClean="0">
                  <a:solidFill>
                    <a:prstClr val="black"/>
                  </a:solidFill>
                  <a:latin typeface="Times New Roman" panose="02020603050405020304" pitchFamily="18" charset="0"/>
                  <a:ea typeface="仿宋" panose="02010609060101010101" pitchFamily="49" charset="-122"/>
                </a:endParaRPr>
              </a:p>
              <a:p>
                <a:pPr>
                  <a:lnSpc>
                    <a:spcPct val="125000"/>
                  </a:lnSpc>
                  <a:spcBef>
                    <a:spcPts val="0"/>
                  </a:spcBef>
                </a:pPr>
                <a:r>
                  <a:rPr lang="zh-CN" altLang="en-US" sz="2600" kern="0" dirty="0" smtClean="0">
                    <a:solidFill>
                      <a:prstClr val="black"/>
                    </a:solidFill>
                    <a:latin typeface="Times New Roman" panose="02020603050405020304" pitchFamily="18" charset="0"/>
                    <a:ea typeface="仿宋" panose="02010609060101010101" pitchFamily="49" charset="-122"/>
                  </a:rPr>
                  <a:t>定律内容：电流元矢量</a:t>
                </a:r>
                <a14:m>
                  <m:oMath xmlns:m="http://schemas.openxmlformats.org/officeDocument/2006/math">
                    <m:r>
                      <a:rPr lang="en-US" altLang="zh-CN" sz="2600" i="1" kern="0" smtClean="0">
                        <a:solidFill>
                          <a:prstClr val="black"/>
                        </a:solidFill>
                        <a:latin typeface="Cambria Math"/>
                      </a:rPr>
                      <m:t>𝐼𝑑𝑙</m:t>
                    </m:r>
                  </m:oMath>
                </a14:m>
                <a:r>
                  <a:rPr lang="zh-CN" altLang="en-US" sz="2600" kern="0" dirty="0" smtClean="0">
                    <a:solidFill>
                      <a:prstClr val="black"/>
                    </a:solidFill>
                    <a:latin typeface="Times New Roman" panose="02020603050405020304" pitchFamily="18" charset="0"/>
                    <a:ea typeface="仿宋" panose="02010609060101010101" pitchFamily="49" charset="-122"/>
                  </a:rPr>
                  <a:t>在离自身为</a:t>
                </a:r>
                <a14:m>
                  <m:oMath xmlns:m="http://schemas.openxmlformats.org/officeDocument/2006/math">
                    <m:acc>
                      <m:accPr>
                        <m:chr m:val="⃗"/>
                        <m:ctrlPr>
                          <a:rPr lang="zh-CN" altLang="en-US" sz="2600" i="1" kern="0" smtClean="0">
                            <a:solidFill>
                              <a:prstClr val="black"/>
                            </a:solidFill>
                            <a:latin typeface="Cambria Math" panose="02040503050406030204" pitchFamily="18" charset="0"/>
                          </a:rPr>
                        </m:ctrlPr>
                      </m:accPr>
                      <m:e>
                        <m:r>
                          <a:rPr lang="en-US" altLang="zh-CN" sz="2600" i="1" kern="0" smtClean="0">
                            <a:solidFill>
                              <a:prstClr val="black"/>
                            </a:solidFill>
                            <a:latin typeface="Cambria Math"/>
                          </a:rPr>
                          <m:t>𝑟</m:t>
                        </m:r>
                      </m:e>
                    </m:acc>
                  </m:oMath>
                </a14:m>
                <a:r>
                  <a:rPr lang="zh-CN" altLang="en-US" sz="2600" kern="0" dirty="0" smtClean="0">
                    <a:solidFill>
                      <a:prstClr val="black"/>
                    </a:solidFill>
                    <a:latin typeface="Times New Roman" panose="02020603050405020304" pitchFamily="18" charset="0"/>
                    <a:ea typeface="仿宋" panose="02010609060101010101" pitchFamily="49" charset="-122"/>
                  </a:rPr>
                  <a:t>处产生的磁感应强度矢量元为：</a:t>
                </a:r>
                <a:endParaRPr lang="en-US" altLang="zh-CN" sz="2600" kern="0" dirty="0" smtClean="0">
                  <a:solidFill>
                    <a:prstClr val="black"/>
                  </a:solidFill>
                  <a:latin typeface="Times New Roman" panose="02020603050405020304" pitchFamily="18" charset="0"/>
                  <a:ea typeface="仿宋" panose="02010609060101010101" pitchFamily="49" charset="-122"/>
                </a:endParaRPr>
              </a:p>
              <a:p>
                <a:pPr marL="0" indent="0">
                  <a:lnSpc>
                    <a:spcPct val="125000"/>
                  </a:lnSpc>
                  <a:spcBef>
                    <a:spcPts val="0"/>
                  </a:spcBef>
                  <a:buFontTx/>
                  <a:buNone/>
                </a:pPr>
                <a:endParaRPr lang="en-US" altLang="zh-CN" sz="2600" kern="0" dirty="0" smtClean="0">
                  <a:solidFill>
                    <a:prstClr val="black"/>
                  </a:solidFill>
                  <a:latin typeface="Times New Roman" panose="02020603050405020304" pitchFamily="18" charset="0"/>
                  <a:ea typeface="仿宋" panose="02010609060101010101" pitchFamily="49" charset="-122"/>
                </a:endParaRPr>
              </a:p>
              <a:p>
                <a:pPr marL="0" indent="0">
                  <a:lnSpc>
                    <a:spcPct val="125000"/>
                  </a:lnSpc>
                  <a:spcBef>
                    <a:spcPts val="0"/>
                  </a:spcBef>
                  <a:buFontTx/>
                  <a:buNone/>
                </a:pPr>
                <a:r>
                  <a:rPr lang="zh-CN" altLang="en-US" sz="2600" kern="0" dirty="0" smtClean="0">
                    <a:solidFill>
                      <a:prstClr val="black"/>
                    </a:solidFill>
                    <a:latin typeface="Times New Roman" panose="02020603050405020304" pitchFamily="18" charset="0"/>
                    <a:ea typeface="仿宋" panose="02010609060101010101" pitchFamily="49" charset="-122"/>
                  </a:rPr>
                  <a:t>  其中</a:t>
                </a:r>
                <a14:m>
                  <m:oMath xmlns:m="http://schemas.openxmlformats.org/officeDocument/2006/math">
                    <m:r>
                      <a:rPr lang="en-US" altLang="zh-CN" sz="2600" i="1" kern="0" smtClean="0">
                        <a:solidFill>
                          <a:prstClr val="black"/>
                        </a:solidFill>
                        <a:latin typeface="Cambria Math"/>
                      </a:rPr>
                      <m:t>𝑘</m:t>
                    </m:r>
                    <m:r>
                      <a:rPr lang="en-US" altLang="zh-CN" sz="2600" i="1" kern="0" smtClean="0">
                        <a:solidFill>
                          <a:prstClr val="black"/>
                        </a:solidFill>
                        <a:latin typeface="Cambria Math"/>
                      </a:rPr>
                      <m:t>=</m:t>
                    </m:r>
                    <m:f>
                      <m:fPr>
                        <m:ctrlPr>
                          <a:rPr lang="en-US" altLang="zh-CN" sz="2600" i="1" kern="0" smtClean="0">
                            <a:solidFill>
                              <a:prstClr val="black"/>
                            </a:solidFill>
                            <a:latin typeface="Cambria Math" panose="02040503050406030204" pitchFamily="18" charset="0"/>
                          </a:rPr>
                        </m:ctrlPr>
                      </m:fPr>
                      <m:num>
                        <m:sSub>
                          <m:sSubPr>
                            <m:ctrlPr>
                              <a:rPr lang="en-US" altLang="zh-CN" sz="2600" i="1" kern="0" smtClean="0">
                                <a:solidFill>
                                  <a:prstClr val="black"/>
                                </a:solidFill>
                                <a:latin typeface="Cambria Math" panose="02040503050406030204" pitchFamily="18" charset="0"/>
                              </a:rPr>
                            </m:ctrlPr>
                          </m:sSubPr>
                          <m:e>
                            <m:r>
                              <a:rPr lang="en-US" altLang="zh-CN" sz="2600" i="1" kern="0">
                                <a:latin typeface="Cambria Math"/>
                                <a:ea typeface="Cambria Math"/>
                              </a:rPr>
                              <m:t>𝜇</m:t>
                            </m:r>
                          </m:e>
                          <m:sub>
                            <m:r>
                              <a:rPr lang="en-US" altLang="zh-CN" sz="2600" i="1" kern="0" smtClean="0">
                                <a:solidFill>
                                  <a:prstClr val="black"/>
                                </a:solidFill>
                                <a:latin typeface="Cambria Math"/>
                              </a:rPr>
                              <m:t>0</m:t>
                            </m:r>
                          </m:sub>
                        </m:sSub>
                      </m:num>
                      <m:den>
                        <m:r>
                          <a:rPr lang="en-US" altLang="zh-CN" sz="2600" i="1" kern="0" smtClean="0">
                            <a:solidFill>
                              <a:prstClr val="black"/>
                            </a:solidFill>
                            <a:latin typeface="Cambria Math"/>
                          </a:rPr>
                          <m:t>4</m:t>
                        </m:r>
                        <m:r>
                          <a:rPr lang="zh-CN" altLang="en-US" sz="2600" i="1" kern="0" smtClean="0">
                            <a:solidFill>
                              <a:prstClr val="black"/>
                            </a:solidFill>
                            <a:latin typeface="Cambria Math"/>
                          </a:rPr>
                          <m:t>𝜋</m:t>
                        </m:r>
                      </m:den>
                    </m:f>
                    <m:r>
                      <a:rPr lang="zh-CN" altLang="en-US" sz="2600" i="1" kern="0" smtClean="0">
                        <a:solidFill>
                          <a:prstClr val="black"/>
                        </a:solidFill>
                        <a:latin typeface="Cambria Math"/>
                      </a:rPr>
                      <m:t>，</m:t>
                    </m:r>
                    <m:sSub>
                      <m:sSubPr>
                        <m:ctrlPr>
                          <a:rPr lang="en-US" altLang="zh-CN" sz="2600" i="1" kern="0" dirty="0" smtClean="0">
                            <a:solidFill>
                              <a:prstClr val="black"/>
                            </a:solidFill>
                            <a:latin typeface="Cambria Math" panose="02040503050406030204" pitchFamily="18" charset="0"/>
                          </a:rPr>
                        </m:ctrlPr>
                      </m:sSubPr>
                      <m:e>
                        <m:r>
                          <a:rPr lang="en-US" altLang="zh-CN" sz="2600" i="1" kern="0">
                            <a:latin typeface="Cambria Math"/>
                            <a:ea typeface="Cambria Math"/>
                          </a:rPr>
                          <m:t>𝜇</m:t>
                        </m:r>
                      </m:e>
                      <m:sub>
                        <m:r>
                          <a:rPr lang="en-US" altLang="zh-CN" sz="2600" i="1" kern="0" dirty="0" smtClean="0">
                            <a:solidFill>
                              <a:prstClr val="black"/>
                            </a:solidFill>
                            <a:latin typeface="Cambria Math"/>
                          </a:rPr>
                          <m:t>0</m:t>
                        </m:r>
                      </m:sub>
                    </m:sSub>
                    <m:r>
                      <a:rPr lang="en-US" altLang="zh-CN" sz="2600" i="1" kern="0" dirty="0" smtClean="0">
                        <a:solidFill>
                          <a:prstClr val="black"/>
                        </a:solidFill>
                        <a:latin typeface="Cambria Math"/>
                      </a:rPr>
                      <m:t>=4</m:t>
                    </m:r>
                    <m:r>
                      <a:rPr lang="zh-CN" altLang="en-US" sz="2600" i="1" kern="0" dirty="0" smtClean="0">
                        <a:solidFill>
                          <a:prstClr val="black"/>
                        </a:solidFill>
                        <a:latin typeface="Cambria Math"/>
                      </a:rPr>
                      <m:t>𝜋</m:t>
                    </m:r>
                    <m:r>
                      <a:rPr lang="en-US" altLang="zh-CN" sz="2600" i="1" kern="0" dirty="0" smtClean="0">
                        <a:solidFill>
                          <a:prstClr val="black"/>
                        </a:solidFill>
                        <a:latin typeface="Cambria Math"/>
                        <a:ea typeface="Cambria Math"/>
                      </a:rPr>
                      <m:t>×</m:t>
                    </m:r>
                    <m:sSup>
                      <m:sSupPr>
                        <m:ctrlPr>
                          <a:rPr lang="en-US" altLang="zh-CN" sz="2600" i="1" kern="0" dirty="0" smtClean="0">
                            <a:solidFill>
                              <a:prstClr val="black"/>
                            </a:solidFill>
                            <a:latin typeface="Cambria Math" panose="02040503050406030204" pitchFamily="18" charset="0"/>
                            <a:ea typeface="Cambria Math"/>
                          </a:rPr>
                        </m:ctrlPr>
                      </m:sSupPr>
                      <m:e>
                        <m:r>
                          <a:rPr lang="en-US" altLang="zh-CN" sz="2600" i="1" kern="0" dirty="0" smtClean="0">
                            <a:solidFill>
                              <a:prstClr val="black"/>
                            </a:solidFill>
                            <a:latin typeface="Cambria Math"/>
                            <a:ea typeface="Cambria Math"/>
                          </a:rPr>
                          <m:t>10</m:t>
                        </m:r>
                      </m:e>
                      <m:sup>
                        <m:r>
                          <a:rPr lang="en-US" altLang="zh-CN" sz="2600" i="1" kern="0" dirty="0" smtClean="0">
                            <a:solidFill>
                              <a:prstClr val="black"/>
                            </a:solidFill>
                            <a:latin typeface="Cambria Math"/>
                            <a:ea typeface="Cambria Math"/>
                          </a:rPr>
                          <m:t>−7</m:t>
                        </m:r>
                      </m:sup>
                    </m:sSup>
                    <m:r>
                      <m:rPr>
                        <m:nor/>
                      </m:rPr>
                      <a:rPr lang="en-US" altLang="zh-CN" sz="2600" b="0" i="0" kern="0" dirty="0" smtClean="0">
                        <a:solidFill>
                          <a:prstClr val="black"/>
                        </a:solidFill>
                        <a:latin typeface="Cambria Math" panose="02040503050406030204" pitchFamily="18" charset="0"/>
                        <a:ea typeface="Cambria Math"/>
                      </a:rPr>
                      <m:t> </m:t>
                    </m:r>
                    <m:r>
                      <m:rPr>
                        <m:nor/>
                      </m:rPr>
                      <a:rPr lang="en-US" altLang="zh-CN" sz="2600"/>
                      <m:t>N</m:t>
                    </m:r>
                    <m:r>
                      <m:rPr>
                        <m:nor/>
                      </m:rPr>
                      <a:rPr lang="en-US" altLang="zh-CN" sz="2600"/>
                      <m:t>/</m:t>
                    </m:r>
                    <m:r>
                      <m:rPr>
                        <m:nor/>
                      </m:rPr>
                      <a:rPr lang="en-US" altLang="zh-CN" sz="2600"/>
                      <m:t>A</m:t>
                    </m:r>
                    <m:r>
                      <m:rPr>
                        <m:nor/>
                      </m:rPr>
                      <a:rPr lang="en-US" altLang="zh-CN" sz="2600" baseline="30000"/>
                      <m:t>2</m:t>
                    </m:r>
                  </m:oMath>
                </a14:m>
                <a:r>
                  <a:rPr lang="zh-CN" altLang="en-US" sz="2600" kern="0" dirty="0" smtClean="0">
                    <a:solidFill>
                      <a:prstClr val="black"/>
                    </a:solidFill>
                    <a:latin typeface="Times New Roman" panose="02020603050405020304" pitchFamily="18" charset="0"/>
                    <a:ea typeface="仿宋" panose="02010609060101010101" pitchFamily="49" charset="-122"/>
                  </a:rPr>
                  <a:t>，为真空中的磁导率。</a:t>
                </a:r>
                <a:endParaRPr lang="en-US" altLang="zh-CN" sz="2600" kern="0" dirty="0" smtClean="0">
                  <a:solidFill>
                    <a:prstClr val="black"/>
                  </a:solidFill>
                  <a:latin typeface="Times New Roman" panose="02020603050405020304" pitchFamily="18" charset="0"/>
                  <a:ea typeface="仿宋" panose="02010609060101010101" pitchFamily="49" charset="-122"/>
                </a:endParaRPr>
              </a:p>
              <a:p>
                <a:pPr marL="0" indent="0">
                  <a:lnSpc>
                    <a:spcPct val="125000"/>
                  </a:lnSpc>
                  <a:spcBef>
                    <a:spcPts val="0"/>
                  </a:spcBef>
                  <a:buFontTx/>
                  <a:buNone/>
                </a:pPr>
                <a14:m>
                  <m:oMath xmlns:m="http://schemas.openxmlformats.org/officeDocument/2006/math">
                    <m:r>
                      <a:rPr lang="en-US" altLang="zh-CN" sz="2600" i="1" kern="0" smtClean="0">
                        <a:solidFill>
                          <a:prstClr val="black"/>
                        </a:solidFill>
                        <a:latin typeface="Cambria Math"/>
                      </a:rPr>
                      <m:t>𝑑</m:t>
                    </m:r>
                    <m:acc>
                      <m:accPr>
                        <m:chr m:val="⃗"/>
                        <m:ctrlPr>
                          <a:rPr lang="en-US" altLang="zh-CN" sz="2600" i="1" kern="0" smtClean="0">
                            <a:solidFill>
                              <a:prstClr val="black"/>
                            </a:solidFill>
                            <a:latin typeface="Cambria Math" panose="02040503050406030204" pitchFamily="18" charset="0"/>
                          </a:rPr>
                        </m:ctrlPr>
                      </m:accPr>
                      <m:e>
                        <m:r>
                          <a:rPr lang="en-US" altLang="zh-CN" sz="2600" i="1" kern="0" smtClean="0">
                            <a:solidFill>
                              <a:prstClr val="black"/>
                            </a:solidFill>
                            <a:latin typeface="Cambria Math"/>
                          </a:rPr>
                          <m:t>𝐵</m:t>
                        </m:r>
                      </m:e>
                    </m:acc>
                  </m:oMath>
                </a14:m>
                <a:r>
                  <a:rPr lang="zh-CN" altLang="en-US" sz="2600" kern="0" dirty="0" smtClean="0">
                    <a:solidFill>
                      <a:prstClr val="black"/>
                    </a:solidFill>
                    <a:latin typeface="Times New Roman" panose="02020603050405020304" pitchFamily="18" charset="0"/>
                    <a:ea typeface="仿宋" panose="02010609060101010101" pitchFamily="49" charset="-122"/>
                  </a:rPr>
                  <a:t>总是垂直于</a:t>
                </a:r>
                <a14:m>
                  <m:oMath xmlns:m="http://schemas.openxmlformats.org/officeDocument/2006/math">
                    <m:r>
                      <a:rPr lang="en-US" altLang="zh-CN" sz="2600" i="1" kern="0" smtClean="0">
                        <a:solidFill>
                          <a:prstClr val="black"/>
                        </a:solidFill>
                        <a:latin typeface="Cambria Math"/>
                      </a:rPr>
                      <m:t>𝐼𝑑</m:t>
                    </m:r>
                    <m:acc>
                      <m:accPr>
                        <m:chr m:val="⃗"/>
                        <m:ctrlPr>
                          <a:rPr lang="en-US" altLang="zh-CN" sz="2600" i="1" kern="0" smtClean="0">
                            <a:solidFill>
                              <a:prstClr val="black"/>
                            </a:solidFill>
                            <a:latin typeface="Cambria Math" panose="02040503050406030204" pitchFamily="18" charset="0"/>
                          </a:rPr>
                        </m:ctrlPr>
                      </m:accPr>
                      <m:e>
                        <m:r>
                          <a:rPr lang="en-US" altLang="zh-CN" sz="2600" i="1" kern="0" smtClean="0">
                            <a:solidFill>
                              <a:prstClr val="black"/>
                            </a:solidFill>
                            <a:latin typeface="Cambria Math"/>
                          </a:rPr>
                          <m:t>𝑙</m:t>
                        </m:r>
                      </m:e>
                    </m:acc>
                  </m:oMath>
                </a14:m>
                <a:r>
                  <a:rPr lang="zh-CN" altLang="en-US" sz="2600" kern="0" dirty="0" smtClean="0">
                    <a:solidFill>
                      <a:prstClr val="black"/>
                    </a:solidFill>
                    <a:latin typeface="Times New Roman" panose="02020603050405020304" pitchFamily="18" charset="0"/>
                    <a:ea typeface="仿宋" panose="02010609060101010101" pitchFamily="49" charset="-122"/>
                  </a:rPr>
                  <a:t>与</a:t>
                </a:r>
                <a14:m>
                  <m:oMath xmlns:m="http://schemas.openxmlformats.org/officeDocument/2006/math">
                    <m:acc>
                      <m:accPr>
                        <m:chr m:val="̂"/>
                        <m:ctrlPr>
                          <a:rPr lang="zh-CN" altLang="en-US" sz="2600" i="1" kern="0" dirty="0" smtClean="0">
                            <a:solidFill>
                              <a:prstClr val="black"/>
                            </a:solidFill>
                            <a:latin typeface="Cambria Math" panose="02040503050406030204" pitchFamily="18" charset="0"/>
                          </a:rPr>
                        </m:ctrlPr>
                      </m:accPr>
                      <m:e>
                        <m:r>
                          <a:rPr lang="en-US" altLang="zh-CN" sz="2600" i="1" kern="0" dirty="0" smtClean="0">
                            <a:solidFill>
                              <a:prstClr val="black"/>
                            </a:solidFill>
                            <a:latin typeface="Cambria Math"/>
                          </a:rPr>
                          <m:t>𝑟</m:t>
                        </m:r>
                      </m:e>
                    </m:acc>
                  </m:oMath>
                </a14:m>
                <a:r>
                  <a:rPr lang="zh-CN" altLang="en-US" sz="2600" kern="0" dirty="0" smtClean="0">
                    <a:solidFill>
                      <a:prstClr val="black"/>
                    </a:solidFill>
                    <a:latin typeface="Times New Roman" panose="02020603050405020304" pitchFamily="18" charset="0"/>
                    <a:ea typeface="仿宋" panose="02010609060101010101" pitchFamily="49" charset="-122"/>
                  </a:rPr>
                  <a:t>决定的平面。</a:t>
                </a:r>
                <a:endParaRPr lang="en-US" altLang="zh-CN" sz="2600" kern="0" dirty="0" smtClean="0">
                  <a:solidFill>
                    <a:prstClr val="black"/>
                  </a:solidFill>
                  <a:latin typeface="Times New Roman" panose="02020603050405020304" pitchFamily="18" charset="0"/>
                  <a:ea typeface="仿宋" panose="02010609060101010101" pitchFamily="49" charset="-122"/>
                </a:endParaRPr>
              </a:p>
              <a:p>
                <a:pPr marL="0" indent="0">
                  <a:spcBef>
                    <a:spcPts val="0"/>
                  </a:spcBef>
                  <a:buFontTx/>
                  <a:buNone/>
                </a:pPr>
                <a:endParaRPr lang="en-US" altLang="zh-CN" kern="0" dirty="0">
                  <a:solidFill>
                    <a:prstClr val="black"/>
                  </a:solidFill>
                  <a:latin typeface="宋体" charset="-122"/>
                </a:endParaRPr>
              </a:p>
              <a:p>
                <a:pPr marL="0" indent="0">
                  <a:spcBef>
                    <a:spcPts val="0"/>
                  </a:spcBef>
                  <a:buFontTx/>
                  <a:buNone/>
                </a:pPr>
                <a:endParaRPr lang="zh-CN" altLang="en-US" kern="0" dirty="0"/>
              </a:p>
            </p:txBody>
          </p:sp>
        </mc:Choice>
        <mc:Fallback xmlns="">
          <p:sp>
            <p:nvSpPr>
              <p:cNvPr id="4" name="内容占位符 2"/>
              <p:cNvSpPr txBox="1">
                <a:spLocks noRot="1" noChangeAspect="1" noMove="1" noResize="1" noEditPoints="1" noAdjustHandles="1" noChangeArrowheads="1" noChangeShapeType="1" noTextEdit="1"/>
              </p:cNvSpPr>
              <p:nvPr/>
            </p:nvSpPr>
            <p:spPr>
              <a:xfrm>
                <a:off x="637285" y="1916832"/>
                <a:ext cx="8430074" cy="5472608"/>
              </a:xfrm>
              <a:prstGeom prst="rect">
                <a:avLst/>
              </a:prstGeom>
              <a:blipFill rotWithShape="0">
                <a:blip r:embed="rId3"/>
                <a:stretch>
                  <a:fillRect l="-1302" r="-868"/>
                </a:stretch>
              </a:blipFill>
            </p:spPr>
            <p:txBody>
              <a:bodyPr/>
              <a:lstStyle/>
              <a:p>
                <a:r>
                  <a:rPr lang="zh-CN" altLang="en-US">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1513748695"/>
              </p:ext>
            </p:extLst>
          </p:nvPr>
        </p:nvGraphicFramePr>
        <p:xfrm>
          <a:off x="3707904" y="2971542"/>
          <a:ext cx="2164382" cy="1020228"/>
        </p:xfrm>
        <a:graphic>
          <a:graphicData uri="http://schemas.openxmlformats.org/presentationml/2006/ole">
            <mc:AlternateContent xmlns:mc="http://schemas.openxmlformats.org/markup-compatibility/2006">
              <mc:Choice xmlns:v="urn:schemas-microsoft-com:vml" Requires="v">
                <p:oleObj spid="_x0000_s1145" name="Equation" r:id="rId4" imgW="888840" imgH="419040" progId="Equation.DSMT4">
                  <p:embed/>
                </p:oleObj>
              </mc:Choice>
              <mc:Fallback>
                <p:oleObj name="Equation" r:id="rId4" imgW="888840" imgH="419040" progId="Equation.DSMT4">
                  <p:embed/>
                  <p:pic>
                    <p:nvPicPr>
                      <p:cNvPr id="0" name=""/>
                      <p:cNvPicPr/>
                      <p:nvPr/>
                    </p:nvPicPr>
                    <p:blipFill>
                      <a:blip r:embed="rId5"/>
                      <a:stretch>
                        <a:fillRect/>
                      </a:stretch>
                    </p:blipFill>
                    <p:spPr>
                      <a:xfrm>
                        <a:off x="3707904" y="2971542"/>
                        <a:ext cx="2164382" cy="1020228"/>
                      </a:xfrm>
                      <a:prstGeom prst="rect">
                        <a:avLst/>
                      </a:prstGeom>
                    </p:spPr>
                  </p:pic>
                </p:oleObj>
              </mc:Fallback>
            </mc:AlternateContent>
          </a:graphicData>
        </a:graphic>
      </p:graphicFrame>
      <p:sp>
        <p:nvSpPr>
          <p:cNvPr id="6" name="矩形 5"/>
          <p:cNvSpPr/>
          <p:nvPr/>
        </p:nvSpPr>
        <p:spPr>
          <a:xfrm>
            <a:off x="637285" y="5913160"/>
            <a:ext cx="7668852" cy="492443"/>
          </a:xfrm>
          <a:prstGeom prst="rect">
            <a:avLst/>
          </a:prstGeom>
        </p:spPr>
        <p:txBody>
          <a:bodyPr wrap="square">
            <a:spAutoFit/>
          </a:bodyPr>
          <a:lstStyle/>
          <a:p>
            <a:pPr algn="l"/>
            <a:r>
              <a:rPr lang="zh-CN" altLang="zh-CN" sz="2600" kern="100" dirty="0">
                <a:solidFill>
                  <a:srgbClr val="FF0000"/>
                </a:solidFill>
                <a:ea typeface="仿宋" panose="02010609060101010101" pitchFamily="49" charset="-122"/>
                <a:cs typeface="Times New Roman" panose="02020603050405020304" pitchFamily="18" charset="0"/>
              </a:rPr>
              <a:t>磁感应强度</a:t>
            </a:r>
            <a:r>
              <a:rPr lang="en-US" altLang="zh-CN" sz="2600" kern="100" dirty="0">
                <a:ea typeface="仿宋" panose="02010609060101010101" pitchFamily="49" charset="-122"/>
              </a:rPr>
              <a:t>B</a:t>
            </a:r>
            <a:r>
              <a:rPr lang="zh-CN" altLang="zh-CN" sz="2600" kern="100" dirty="0">
                <a:ea typeface="仿宋" panose="02010609060101010101" pitchFamily="49" charset="-122"/>
                <a:cs typeface="Times New Roman" panose="02020603050405020304" pitchFamily="18" charset="0"/>
              </a:rPr>
              <a:t>的单位：特斯拉</a:t>
            </a:r>
            <a:r>
              <a:rPr lang="en-US" altLang="zh-CN" sz="2600" kern="100" dirty="0">
                <a:ea typeface="仿宋" panose="02010609060101010101" pitchFamily="49" charset="-122"/>
              </a:rPr>
              <a:t>T</a:t>
            </a:r>
            <a:r>
              <a:rPr lang="zh-CN" altLang="zh-CN" sz="2600" kern="100" dirty="0">
                <a:ea typeface="仿宋" panose="02010609060101010101" pitchFamily="49" charset="-122"/>
                <a:cs typeface="Times New Roman" panose="02020603050405020304" pitchFamily="18" charset="0"/>
              </a:rPr>
              <a:t>：</a:t>
            </a:r>
            <a:r>
              <a:rPr lang="en-US" altLang="zh-CN" sz="2600" kern="100" dirty="0">
                <a:ea typeface="仿宋" panose="02010609060101010101" pitchFamily="49" charset="-122"/>
              </a:rPr>
              <a:t>1T</a:t>
            </a:r>
            <a:r>
              <a:rPr lang="zh-CN" altLang="zh-CN" sz="2600" kern="100" dirty="0">
                <a:ea typeface="仿宋" panose="02010609060101010101" pitchFamily="49" charset="-122"/>
                <a:cs typeface="Times New Roman" panose="02020603050405020304" pitchFamily="18" charset="0"/>
              </a:rPr>
              <a:t>＝</a:t>
            </a:r>
            <a:r>
              <a:rPr lang="en-US" altLang="zh-CN" sz="2600" kern="100" dirty="0">
                <a:ea typeface="仿宋" panose="02010609060101010101" pitchFamily="49" charset="-122"/>
              </a:rPr>
              <a:t>1N/Am</a:t>
            </a:r>
            <a:endParaRPr lang="zh-CN" altLang="en-US" sz="2600" dirty="0">
              <a:ea typeface="仿宋" panose="02010609060101010101" pitchFamily="49" charset="-122"/>
            </a:endParaRPr>
          </a:p>
        </p:txBody>
      </p:sp>
      <p:sp>
        <p:nvSpPr>
          <p:cNvPr id="7" name="矩形 6"/>
          <p:cNvSpPr/>
          <p:nvPr/>
        </p:nvSpPr>
        <p:spPr>
          <a:xfrm>
            <a:off x="637285" y="1191104"/>
            <a:ext cx="4304383" cy="584775"/>
          </a:xfrm>
          <a:prstGeom prst="rect">
            <a:avLst/>
          </a:prstGeom>
        </p:spPr>
        <p:txBody>
          <a:bodyPr wrap="none">
            <a:spAutoFit/>
          </a:bodyPr>
          <a:lstStyle/>
          <a:p>
            <a:r>
              <a:rPr lang="zh-CN" altLang="en-US" sz="3200" b="1" dirty="0" smtClean="0">
                <a:solidFill>
                  <a:srgbClr val="0000FF"/>
                </a:solidFill>
                <a:latin typeface="仿宋" panose="02010609060101010101" pitchFamily="49" charset="-122"/>
                <a:ea typeface="仿宋" panose="02010609060101010101" pitchFamily="49" charset="-122"/>
              </a:rPr>
              <a:t>一、毕奥</a:t>
            </a:r>
            <a:r>
              <a:rPr lang="en-US" altLang="zh-CN" sz="3200" b="1" dirty="0">
                <a:solidFill>
                  <a:srgbClr val="0000FF"/>
                </a:solidFill>
                <a:latin typeface="仿宋" panose="02010609060101010101" pitchFamily="49" charset="-122"/>
                <a:ea typeface="仿宋" panose="02010609060101010101" pitchFamily="49" charset="-122"/>
              </a:rPr>
              <a:t>—</a:t>
            </a:r>
            <a:r>
              <a:rPr lang="zh-CN" altLang="en-US" sz="3200" b="1" dirty="0">
                <a:solidFill>
                  <a:srgbClr val="0000FF"/>
                </a:solidFill>
                <a:latin typeface="仿宋" panose="02010609060101010101" pitchFamily="49" charset="-122"/>
                <a:ea typeface="仿宋" panose="02010609060101010101" pitchFamily="49" charset="-122"/>
              </a:rPr>
              <a:t>萨伐尔</a:t>
            </a:r>
            <a:r>
              <a:rPr lang="zh-CN" altLang="en-US" sz="3200" b="1" dirty="0" smtClean="0">
                <a:solidFill>
                  <a:srgbClr val="0000FF"/>
                </a:solidFill>
                <a:latin typeface="仿宋" panose="02010609060101010101" pitchFamily="49" charset="-122"/>
                <a:ea typeface="仿宋" panose="02010609060101010101" pitchFamily="49" charset="-122"/>
              </a:rPr>
              <a:t>定律</a:t>
            </a:r>
            <a:endParaRPr lang="zh-CN" altLang="en-US" sz="3200" dirty="0">
              <a:latin typeface="仿宋" panose="02010609060101010101" pitchFamily="49" charset="-122"/>
              <a:ea typeface="仿宋" panose="02010609060101010101" pitchFamily="49" charset="-122"/>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2489845970"/>
              </p:ext>
            </p:extLst>
          </p:nvPr>
        </p:nvGraphicFramePr>
        <p:xfrm>
          <a:off x="4622800" y="2781300"/>
          <a:ext cx="914400" cy="198438"/>
        </p:xfrm>
        <a:graphic>
          <a:graphicData uri="http://schemas.openxmlformats.org/presentationml/2006/ole">
            <mc:AlternateContent xmlns:mc="http://schemas.openxmlformats.org/markup-compatibility/2006">
              <mc:Choice xmlns:v="urn:schemas-microsoft-com:vml" Requires="v">
                <p:oleObj spid="_x0000_s1146"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622800" y="27813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3622663018"/>
      </p:ext>
    </p:ext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18</a:t>
            </a:fld>
            <a:endParaRPr lang="en-US" altLang="zh-CN"/>
          </a:p>
        </p:txBody>
      </p:sp>
      <p:grpSp>
        <p:nvGrpSpPr>
          <p:cNvPr id="16" name="组合 15"/>
          <p:cNvGrpSpPr/>
          <p:nvPr/>
        </p:nvGrpSpPr>
        <p:grpSpPr>
          <a:xfrm>
            <a:off x="2699559" y="829709"/>
            <a:ext cx="1022631" cy="1544978"/>
            <a:chOff x="1367644" y="1016732"/>
            <a:chExt cx="1022631" cy="1544978"/>
          </a:xfrm>
        </p:grpSpPr>
        <p:cxnSp>
          <p:nvCxnSpPr>
            <p:cNvPr id="4" name="直接箭头连接符 3"/>
            <p:cNvCxnSpPr/>
            <p:nvPr/>
          </p:nvCxnSpPr>
          <p:spPr bwMode="auto">
            <a:xfrm flipV="1">
              <a:off x="1367644" y="1016732"/>
              <a:ext cx="0" cy="154497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 name="文本框 4"/>
            <p:cNvSpPr txBox="1"/>
            <p:nvPr/>
          </p:nvSpPr>
          <p:spPr>
            <a:xfrm>
              <a:off x="2051720" y="1558388"/>
              <a:ext cx="338555" cy="461665"/>
            </a:xfrm>
            <a:prstGeom prst="rect">
              <a:avLst/>
            </a:prstGeom>
            <a:noFill/>
          </p:spPr>
          <p:txBody>
            <a:bodyPr wrap="none" rtlCol="0">
              <a:spAutoFit/>
            </a:bodyPr>
            <a:lstStyle/>
            <a:p>
              <a:r>
                <a:rPr lang="zh-CN" altLang="en-US" dirty="0" smtClean="0"/>
                <a:t>*</a:t>
              </a:r>
              <a:endParaRPr lang="zh-CN" altLang="en-US" dirty="0"/>
            </a:p>
          </p:txBody>
        </p:sp>
      </p:grpSp>
      <p:grpSp>
        <p:nvGrpSpPr>
          <p:cNvPr id="15" name="组合 14"/>
          <p:cNvGrpSpPr/>
          <p:nvPr/>
        </p:nvGrpSpPr>
        <p:grpSpPr>
          <a:xfrm>
            <a:off x="4406265" y="1279871"/>
            <a:ext cx="1769776" cy="566828"/>
            <a:chOff x="4040879" y="1316283"/>
            <a:chExt cx="1769776" cy="566828"/>
          </a:xfrm>
        </p:grpSpPr>
        <p:cxnSp>
          <p:nvCxnSpPr>
            <p:cNvPr id="8" name="直接箭头连接符 7"/>
            <p:cNvCxnSpPr/>
            <p:nvPr/>
          </p:nvCxnSpPr>
          <p:spPr bwMode="auto">
            <a:xfrm flipH="1" flipV="1">
              <a:off x="4139952" y="1429180"/>
              <a:ext cx="288032" cy="3600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文本框 8"/>
            <p:cNvSpPr txBox="1"/>
            <p:nvPr/>
          </p:nvSpPr>
          <p:spPr>
            <a:xfrm>
              <a:off x="5472100" y="1421446"/>
              <a:ext cx="338555" cy="461665"/>
            </a:xfrm>
            <a:prstGeom prst="rect">
              <a:avLst/>
            </a:prstGeom>
            <a:noFill/>
          </p:spPr>
          <p:txBody>
            <a:bodyPr wrap="none" rtlCol="0">
              <a:spAutoFit/>
            </a:bodyPr>
            <a:lstStyle/>
            <a:p>
              <a:r>
                <a:rPr lang="zh-CN" altLang="en-US" dirty="0" smtClean="0"/>
                <a:t>*</a:t>
              </a:r>
              <a:endParaRPr lang="zh-CN" altLang="en-US" dirty="0"/>
            </a:p>
          </p:txBody>
        </p:sp>
        <p:cxnSp>
          <p:nvCxnSpPr>
            <p:cNvPr id="11" name="直接连接符 10"/>
            <p:cNvCxnSpPr/>
            <p:nvPr/>
          </p:nvCxnSpPr>
          <p:spPr bwMode="auto">
            <a:xfrm>
              <a:off x="4283968" y="1609200"/>
              <a:ext cx="1357409"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graphicFrame>
          <p:nvGraphicFramePr>
            <p:cNvPr id="12" name="对象 11"/>
            <p:cNvGraphicFramePr>
              <a:graphicFrameLocks noChangeAspect="1"/>
            </p:cNvGraphicFramePr>
            <p:nvPr>
              <p:extLst>
                <p:ext uri="{D42A27DB-BD31-4B8C-83A1-F6EECF244321}">
                  <p14:modId xmlns:p14="http://schemas.microsoft.com/office/powerpoint/2010/main" val="1924599784"/>
                </p:ext>
              </p:extLst>
            </p:nvPr>
          </p:nvGraphicFramePr>
          <p:xfrm>
            <a:off x="4962672" y="1387078"/>
            <a:ext cx="199910" cy="222122"/>
          </p:xfrm>
          <a:graphic>
            <a:graphicData uri="http://schemas.openxmlformats.org/presentationml/2006/ole">
              <mc:AlternateContent xmlns:mc="http://schemas.openxmlformats.org/markup-compatibility/2006">
                <mc:Choice xmlns:v="urn:schemas-microsoft-com:vml" Requires="v">
                  <p:oleObj spid="_x0000_s14544" name="Equation" r:id="rId4" imgW="114120" imgH="126720" progId="Equation.DSMT4">
                    <p:embed/>
                  </p:oleObj>
                </mc:Choice>
                <mc:Fallback>
                  <p:oleObj name="Equation" r:id="rId4" imgW="114120" imgH="126720" progId="Equation.DSMT4">
                    <p:embed/>
                    <p:pic>
                      <p:nvPicPr>
                        <p:cNvPr id="0" name=""/>
                        <p:cNvPicPr/>
                        <p:nvPr/>
                      </p:nvPicPr>
                      <p:blipFill>
                        <a:blip r:embed="rId5"/>
                        <a:stretch>
                          <a:fillRect/>
                        </a:stretch>
                      </p:blipFill>
                      <p:spPr>
                        <a:xfrm>
                          <a:off x="4962672" y="1387078"/>
                          <a:ext cx="199910" cy="222122"/>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341595225"/>
                </p:ext>
              </p:extLst>
            </p:nvPr>
          </p:nvGraphicFramePr>
          <p:xfrm>
            <a:off x="4301846" y="1316283"/>
            <a:ext cx="252276" cy="231253"/>
          </p:xfrm>
          <a:graphic>
            <a:graphicData uri="http://schemas.openxmlformats.org/presentationml/2006/ole">
              <mc:AlternateContent xmlns:mc="http://schemas.openxmlformats.org/markup-compatibility/2006">
                <mc:Choice xmlns:v="urn:schemas-microsoft-com:vml" Requires="v">
                  <p:oleObj spid="_x0000_s14545" name="Equation" r:id="rId6" imgW="152280" imgH="139680" progId="Equation.DSMT4">
                    <p:embed/>
                  </p:oleObj>
                </mc:Choice>
                <mc:Fallback>
                  <p:oleObj name="Equation" r:id="rId6" imgW="152280" imgH="139680" progId="Equation.DSMT4">
                    <p:embed/>
                    <p:pic>
                      <p:nvPicPr>
                        <p:cNvPr id="0" name=""/>
                        <p:cNvPicPr/>
                        <p:nvPr/>
                      </p:nvPicPr>
                      <p:blipFill>
                        <a:blip r:embed="rId7"/>
                        <a:stretch>
                          <a:fillRect/>
                        </a:stretch>
                      </p:blipFill>
                      <p:spPr>
                        <a:xfrm>
                          <a:off x="4301846" y="1316283"/>
                          <a:ext cx="252276" cy="231253"/>
                        </a:xfrm>
                        <a:prstGeom prst="rect">
                          <a:avLst/>
                        </a:prstGeom>
                      </p:spPr>
                    </p:pic>
                  </p:oleObj>
                </mc:Fallback>
              </mc:AlternateContent>
            </a:graphicData>
          </a:graphic>
        </p:graphicFrame>
        <p:sp>
          <p:nvSpPr>
            <p:cNvPr id="14" name="弧形 13"/>
            <p:cNvSpPr/>
            <p:nvPr/>
          </p:nvSpPr>
          <p:spPr bwMode="auto">
            <a:xfrm>
              <a:off x="4040879" y="1522838"/>
              <a:ext cx="342162" cy="137595"/>
            </a:xfrm>
            <a:prstGeom prst="arc">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grpSp>
      <p:grpSp>
        <p:nvGrpSpPr>
          <p:cNvPr id="41" name="组合 40"/>
          <p:cNvGrpSpPr/>
          <p:nvPr/>
        </p:nvGrpSpPr>
        <p:grpSpPr>
          <a:xfrm>
            <a:off x="710372" y="2600908"/>
            <a:ext cx="2005888" cy="1548453"/>
            <a:chOff x="5153029" y="746657"/>
            <a:chExt cx="2005888" cy="1548453"/>
          </a:xfrm>
        </p:grpSpPr>
        <p:cxnSp>
          <p:nvCxnSpPr>
            <p:cNvPr id="17" name="直接箭头连接符 16"/>
            <p:cNvCxnSpPr/>
            <p:nvPr/>
          </p:nvCxnSpPr>
          <p:spPr bwMode="auto">
            <a:xfrm flipV="1">
              <a:off x="6156176" y="746657"/>
              <a:ext cx="0" cy="154497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文本框 19"/>
            <p:cNvSpPr txBox="1"/>
            <p:nvPr/>
          </p:nvSpPr>
          <p:spPr>
            <a:xfrm>
              <a:off x="6121152" y="1432784"/>
              <a:ext cx="71028" cy="540060"/>
            </a:xfrm>
            <a:prstGeom prst="rect">
              <a:avLst/>
            </a:prstGeom>
            <a:solidFill>
              <a:schemeClr val="bg1"/>
            </a:solidFill>
            <a:ln>
              <a:noFill/>
            </a:ln>
          </p:spPr>
          <p:txBody>
            <a:bodyPr wrap="square" rtlCol="0">
              <a:spAutoFit/>
            </a:bodyPr>
            <a:lstStyle/>
            <a:p>
              <a:endParaRPr lang="zh-CN" altLang="en-US" dirty="0"/>
            </a:p>
          </p:txBody>
        </p:sp>
        <p:sp>
          <p:nvSpPr>
            <p:cNvPr id="18" name="椭圆 17"/>
            <p:cNvSpPr/>
            <p:nvPr/>
          </p:nvSpPr>
          <p:spPr bwMode="auto">
            <a:xfrm>
              <a:off x="5516161" y="1339126"/>
              <a:ext cx="1280030" cy="360040"/>
            </a:xfrm>
            <a:prstGeom prst="ellipse">
              <a:avLst/>
            </a:prstGeom>
            <a:no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9" name="椭圆 18"/>
            <p:cNvSpPr/>
            <p:nvPr/>
          </p:nvSpPr>
          <p:spPr bwMode="auto">
            <a:xfrm>
              <a:off x="5153435" y="1145982"/>
              <a:ext cx="2005482" cy="805145"/>
            </a:xfrm>
            <a:prstGeom prst="ellipse">
              <a:avLst/>
            </a:prstGeom>
            <a:no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1" name="矩形 20"/>
            <p:cNvSpPr/>
            <p:nvPr/>
          </p:nvSpPr>
          <p:spPr bwMode="auto">
            <a:xfrm>
              <a:off x="6796191" y="1501581"/>
              <a:ext cx="362726" cy="68798"/>
            </a:xfrm>
            <a:prstGeom prst="rect">
              <a:avLst/>
            </a:prstGeom>
            <a:pattFill prst="wdUpDiag">
              <a:fgClr>
                <a:schemeClr val="accent1">
                  <a:lumMod val="60000"/>
                  <a:lumOff val="40000"/>
                </a:schemeClr>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2" name="矩形 21"/>
            <p:cNvSpPr/>
            <p:nvPr/>
          </p:nvSpPr>
          <p:spPr bwMode="auto">
            <a:xfrm>
              <a:off x="5160409" y="1502939"/>
              <a:ext cx="362726" cy="68798"/>
            </a:xfrm>
            <a:prstGeom prst="rect">
              <a:avLst/>
            </a:prstGeom>
            <a:pattFill prst="wdUpDiag">
              <a:fgClr>
                <a:schemeClr val="accent1">
                  <a:lumMod val="60000"/>
                  <a:lumOff val="40000"/>
                </a:schemeClr>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24" name="直接箭头连接符 23"/>
            <p:cNvCxnSpPr>
              <a:stCxn id="18" idx="6"/>
            </p:cNvCxnSpPr>
            <p:nvPr/>
          </p:nvCxnSpPr>
          <p:spPr bwMode="auto">
            <a:xfrm flipV="1">
              <a:off x="6796191" y="1052736"/>
              <a:ext cx="0" cy="46641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直接箭头连接符 25"/>
            <p:cNvCxnSpPr>
              <a:stCxn id="19" idx="6"/>
            </p:cNvCxnSpPr>
            <p:nvPr/>
          </p:nvCxnSpPr>
          <p:spPr bwMode="auto">
            <a:xfrm>
              <a:off x="7158917" y="1548555"/>
              <a:ext cx="0" cy="4025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9" name="直接箭头连接符 28"/>
            <p:cNvCxnSpPr/>
            <p:nvPr/>
          </p:nvCxnSpPr>
          <p:spPr bwMode="auto">
            <a:xfrm flipV="1">
              <a:off x="5153029" y="1145982"/>
              <a:ext cx="406" cy="41624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2" name="直接箭头连接符 31"/>
            <p:cNvCxnSpPr/>
            <p:nvPr/>
          </p:nvCxnSpPr>
          <p:spPr bwMode="auto">
            <a:xfrm>
              <a:off x="5516161" y="1570379"/>
              <a:ext cx="0" cy="49046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6" name="直接连接符 35"/>
            <p:cNvCxnSpPr/>
            <p:nvPr/>
          </p:nvCxnSpPr>
          <p:spPr bwMode="auto">
            <a:xfrm flipV="1">
              <a:off x="6156244" y="1519146"/>
              <a:ext cx="612000"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graphicFrame>
          <p:nvGraphicFramePr>
            <p:cNvPr id="38" name="对象 37"/>
            <p:cNvGraphicFramePr>
              <a:graphicFrameLocks noChangeAspect="1"/>
            </p:cNvGraphicFramePr>
            <p:nvPr>
              <p:extLst>
                <p:ext uri="{D42A27DB-BD31-4B8C-83A1-F6EECF244321}">
                  <p14:modId xmlns:p14="http://schemas.microsoft.com/office/powerpoint/2010/main" val="499346824"/>
                </p:ext>
              </p:extLst>
            </p:nvPr>
          </p:nvGraphicFramePr>
          <p:xfrm>
            <a:off x="6313951" y="1432784"/>
            <a:ext cx="255292" cy="459526"/>
          </p:xfrm>
          <a:graphic>
            <a:graphicData uri="http://schemas.openxmlformats.org/presentationml/2006/ole">
              <mc:AlternateContent xmlns:mc="http://schemas.openxmlformats.org/markup-compatibility/2006">
                <mc:Choice xmlns:v="urn:schemas-microsoft-com:vml" Requires="v">
                  <p:oleObj spid="_x0000_s14546" name="Equation" r:id="rId8" imgW="126720" imgH="228600" progId="Equation.DSMT4">
                    <p:embed/>
                  </p:oleObj>
                </mc:Choice>
                <mc:Fallback>
                  <p:oleObj name="Equation" r:id="rId8" imgW="126720" imgH="228600" progId="Equation.DSMT4">
                    <p:embed/>
                    <p:pic>
                      <p:nvPicPr>
                        <p:cNvPr id="0" name=""/>
                        <p:cNvPicPr/>
                        <p:nvPr/>
                      </p:nvPicPr>
                      <p:blipFill>
                        <a:blip r:embed="rId9"/>
                        <a:stretch>
                          <a:fillRect/>
                        </a:stretch>
                      </p:blipFill>
                      <p:spPr>
                        <a:xfrm>
                          <a:off x="6313951" y="1432784"/>
                          <a:ext cx="255292" cy="459526"/>
                        </a:xfrm>
                        <a:prstGeom prst="rect">
                          <a:avLst/>
                        </a:prstGeom>
                      </p:spPr>
                    </p:pic>
                  </p:oleObj>
                </mc:Fallback>
              </mc:AlternateContent>
            </a:graphicData>
          </a:graphic>
        </p:graphicFrame>
        <p:graphicFrame>
          <p:nvGraphicFramePr>
            <p:cNvPr id="39" name="对象 38"/>
            <p:cNvGraphicFramePr>
              <a:graphicFrameLocks noChangeAspect="1"/>
            </p:cNvGraphicFramePr>
            <p:nvPr>
              <p:extLst>
                <p:ext uri="{D42A27DB-BD31-4B8C-83A1-F6EECF244321}">
                  <p14:modId xmlns:p14="http://schemas.microsoft.com/office/powerpoint/2010/main" val="1926230931"/>
                </p:ext>
              </p:extLst>
            </p:nvPr>
          </p:nvGraphicFramePr>
          <p:xfrm>
            <a:off x="6564157" y="1859106"/>
            <a:ext cx="266913" cy="436004"/>
          </p:xfrm>
          <a:graphic>
            <a:graphicData uri="http://schemas.openxmlformats.org/presentationml/2006/ole">
              <mc:AlternateContent xmlns:mc="http://schemas.openxmlformats.org/markup-compatibility/2006">
                <mc:Choice xmlns:v="urn:schemas-microsoft-com:vml" Requires="v">
                  <p:oleObj spid="_x0000_s14547" name="Equation" r:id="rId10" imgW="139680" imgH="228600" progId="Equation.DSMT4">
                    <p:embed/>
                  </p:oleObj>
                </mc:Choice>
                <mc:Fallback>
                  <p:oleObj name="Equation" r:id="rId10" imgW="139680" imgH="228600" progId="Equation.DSMT4">
                    <p:embed/>
                    <p:pic>
                      <p:nvPicPr>
                        <p:cNvPr id="0" name=""/>
                        <p:cNvPicPr/>
                        <p:nvPr/>
                      </p:nvPicPr>
                      <p:blipFill>
                        <a:blip r:embed="rId11"/>
                        <a:stretch>
                          <a:fillRect/>
                        </a:stretch>
                      </p:blipFill>
                      <p:spPr>
                        <a:xfrm>
                          <a:off x="6564157" y="1859106"/>
                          <a:ext cx="266913" cy="436004"/>
                        </a:xfrm>
                        <a:prstGeom prst="rect">
                          <a:avLst/>
                        </a:prstGeom>
                      </p:spPr>
                    </p:pic>
                  </p:oleObj>
                </mc:Fallback>
              </mc:AlternateContent>
            </a:graphicData>
          </a:graphic>
        </p:graphicFrame>
        <p:sp>
          <p:nvSpPr>
            <p:cNvPr id="40" name="左大括号 39"/>
            <p:cNvSpPr/>
            <p:nvPr/>
          </p:nvSpPr>
          <p:spPr bwMode="auto">
            <a:xfrm rot="16200000">
              <a:off x="6593486" y="1358721"/>
              <a:ext cx="141295" cy="976137"/>
            </a:xfrm>
            <a:prstGeom prst="leftBrace">
              <a:avLst/>
            </a:prstGeom>
            <a:no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grpSp>
      <p:graphicFrame>
        <p:nvGraphicFramePr>
          <p:cNvPr id="42" name="对象 41"/>
          <p:cNvGraphicFramePr>
            <a:graphicFrameLocks noChangeAspect="1"/>
          </p:cNvGraphicFramePr>
          <p:nvPr>
            <p:extLst>
              <p:ext uri="{D42A27DB-BD31-4B8C-83A1-F6EECF244321}">
                <p14:modId xmlns:p14="http://schemas.microsoft.com/office/powerpoint/2010/main" val="3925400634"/>
              </p:ext>
            </p:extLst>
          </p:nvPr>
        </p:nvGraphicFramePr>
        <p:xfrm>
          <a:off x="3349559" y="3302677"/>
          <a:ext cx="1999608" cy="413712"/>
        </p:xfrm>
        <a:graphic>
          <a:graphicData uri="http://schemas.openxmlformats.org/presentationml/2006/ole">
            <mc:AlternateContent xmlns:mc="http://schemas.openxmlformats.org/markup-compatibility/2006">
              <mc:Choice xmlns:v="urn:schemas-microsoft-com:vml" Requires="v">
                <p:oleObj spid="_x0000_s14548" name="Equation" r:id="rId12" imgW="1104840" imgH="228600" progId="Equation.DSMT4">
                  <p:embed/>
                </p:oleObj>
              </mc:Choice>
              <mc:Fallback>
                <p:oleObj name="Equation" r:id="rId12" imgW="1104840" imgH="228600" progId="Equation.DSMT4">
                  <p:embed/>
                  <p:pic>
                    <p:nvPicPr>
                      <p:cNvPr id="0" name=""/>
                      <p:cNvPicPr/>
                      <p:nvPr/>
                    </p:nvPicPr>
                    <p:blipFill>
                      <a:blip r:embed="rId13"/>
                      <a:stretch>
                        <a:fillRect/>
                      </a:stretch>
                    </p:blipFill>
                    <p:spPr>
                      <a:xfrm>
                        <a:off x="3349559" y="3302677"/>
                        <a:ext cx="1999608" cy="413712"/>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525460200"/>
              </p:ext>
            </p:extLst>
          </p:nvPr>
        </p:nvGraphicFramePr>
        <p:xfrm>
          <a:off x="5765567" y="3159152"/>
          <a:ext cx="1024186" cy="755947"/>
        </p:xfrm>
        <a:graphic>
          <a:graphicData uri="http://schemas.openxmlformats.org/presentationml/2006/ole">
            <mc:AlternateContent xmlns:mc="http://schemas.openxmlformats.org/markup-compatibility/2006">
              <mc:Choice xmlns:v="urn:schemas-microsoft-com:vml" Requires="v">
                <p:oleObj spid="_x0000_s14549" name="Equation" r:id="rId14" imgW="533160" imgH="393480" progId="Equation.DSMT4">
                  <p:embed/>
                </p:oleObj>
              </mc:Choice>
              <mc:Fallback>
                <p:oleObj name="Equation" r:id="rId14" imgW="533160" imgH="393480" progId="Equation.DSMT4">
                  <p:embed/>
                  <p:pic>
                    <p:nvPicPr>
                      <p:cNvPr id="0" name=""/>
                      <p:cNvPicPr/>
                      <p:nvPr/>
                    </p:nvPicPr>
                    <p:blipFill>
                      <a:blip r:embed="rId15"/>
                      <a:stretch>
                        <a:fillRect/>
                      </a:stretch>
                    </p:blipFill>
                    <p:spPr>
                      <a:xfrm>
                        <a:off x="5765567" y="3159152"/>
                        <a:ext cx="1024186" cy="755947"/>
                      </a:xfrm>
                      <a:prstGeom prst="rect">
                        <a:avLst/>
                      </a:prstGeom>
                    </p:spPr>
                  </p:pic>
                </p:oleObj>
              </mc:Fallback>
            </mc:AlternateContent>
          </a:graphicData>
        </a:graphic>
      </p:graphicFrame>
      <p:sp>
        <p:nvSpPr>
          <p:cNvPr id="6" name="文本框 5"/>
          <p:cNvSpPr txBox="1"/>
          <p:nvPr/>
        </p:nvSpPr>
        <p:spPr>
          <a:xfrm>
            <a:off x="6898378" y="3338222"/>
            <a:ext cx="1415772" cy="461665"/>
          </a:xfrm>
          <a:prstGeom prst="rect">
            <a:avLst/>
          </a:prstGeom>
          <a:noFill/>
        </p:spPr>
        <p:txBody>
          <a:bodyPr wrap="none" rtlCol="0">
            <a:spAutoFit/>
          </a:bodyPr>
          <a:lstStyle/>
          <a:p>
            <a:r>
              <a:rPr lang="zh-CN" altLang="en-US" dirty="0" smtClean="0"/>
              <a:t>（长直）</a:t>
            </a:r>
            <a:endParaRPr lang="zh-CN" altLang="en-US" dirty="0"/>
          </a:p>
        </p:txBody>
      </p:sp>
      <p:grpSp>
        <p:nvGrpSpPr>
          <p:cNvPr id="51" name="组合 50"/>
          <p:cNvGrpSpPr/>
          <p:nvPr/>
        </p:nvGrpSpPr>
        <p:grpSpPr>
          <a:xfrm>
            <a:off x="611560" y="4493939"/>
            <a:ext cx="2295208" cy="1983061"/>
            <a:chOff x="1223628" y="4493939"/>
            <a:chExt cx="2295208" cy="1983061"/>
          </a:xfrm>
        </p:grpSpPr>
        <p:cxnSp>
          <p:nvCxnSpPr>
            <p:cNvPr id="10" name="直接连接符 9"/>
            <p:cNvCxnSpPr/>
            <p:nvPr/>
          </p:nvCxnSpPr>
          <p:spPr bwMode="auto">
            <a:xfrm>
              <a:off x="1331640" y="4493939"/>
              <a:ext cx="1056773" cy="98728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直接箭头连接符 24"/>
            <p:cNvCxnSpPr/>
            <p:nvPr/>
          </p:nvCxnSpPr>
          <p:spPr bwMode="auto">
            <a:xfrm>
              <a:off x="1643743" y="4797152"/>
              <a:ext cx="355197" cy="3381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1" name="直接连接符 30"/>
            <p:cNvCxnSpPr/>
            <p:nvPr/>
          </p:nvCxnSpPr>
          <p:spPr bwMode="auto">
            <a:xfrm flipV="1">
              <a:off x="1331640" y="5481228"/>
              <a:ext cx="1056773" cy="99577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 name="直接箭头连接符 43"/>
            <p:cNvCxnSpPr/>
            <p:nvPr/>
          </p:nvCxnSpPr>
          <p:spPr bwMode="auto">
            <a:xfrm flipH="1">
              <a:off x="1643743" y="5841268"/>
              <a:ext cx="375844" cy="3600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5" name="文本框 44"/>
            <p:cNvSpPr txBox="1"/>
            <p:nvPr/>
          </p:nvSpPr>
          <p:spPr>
            <a:xfrm>
              <a:off x="3180281" y="5307595"/>
              <a:ext cx="338555" cy="461665"/>
            </a:xfrm>
            <a:prstGeom prst="rect">
              <a:avLst/>
            </a:prstGeom>
            <a:noFill/>
          </p:spPr>
          <p:txBody>
            <a:bodyPr wrap="none" rtlCol="0">
              <a:spAutoFit/>
            </a:bodyPr>
            <a:lstStyle/>
            <a:p>
              <a:r>
                <a:rPr lang="zh-CN" altLang="en-US" dirty="0" smtClean="0"/>
                <a:t>*</a:t>
              </a:r>
              <a:endParaRPr lang="zh-CN" altLang="en-US" dirty="0"/>
            </a:p>
          </p:txBody>
        </p:sp>
        <p:cxnSp>
          <p:nvCxnSpPr>
            <p:cNvPr id="47" name="直接连接符 46"/>
            <p:cNvCxnSpPr/>
            <p:nvPr/>
          </p:nvCxnSpPr>
          <p:spPr bwMode="auto">
            <a:xfrm>
              <a:off x="1223628" y="5481228"/>
              <a:ext cx="2125931" cy="0"/>
            </a:xfrm>
            <a:prstGeom prst="line">
              <a:avLst/>
            </a:prstGeom>
            <a:solidFill>
              <a:schemeClr val="accent1"/>
            </a:solidFill>
            <a:ln w="15875" cap="flat" cmpd="sng" algn="ctr">
              <a:solidFill>
                <a:schemeClr val="tx1"/>
              </a:solidFill>
              <a:prstDash val="dash"/>
              <a:round/>
              <a:headEnd type="none" w="med" len="med"/>
              <a:tailEnd type="none" w="med" len="med"/>
            </a:ln>
            <a:effectLst/>
          </p:spPr>
        </p:cxnSp>
        <p:graphicFrame>
          <p:nvGraphicFramePr>
            <p:cNvPr id="48" name="对象 47"/>
            <p:cNvGraphicFramePr>
              <a:graphicFrameLocks noChangeAspect="1"/>
            </p:cNvGraphicFramePr>
            <p:nvPr>
              <p:extLst>
                <p:ext uri="{D42A27DB-BD31-4B8C-83A1-F6EECF244321}">
                  <p14:modId xmlns:p14="http://schemas.microsoft.com/office/powerpoint/2010/main" val="2657551460"/>
                </p:ext>
              </p:extLst>
            </p:nvPr>
          </p:nvGraphicFramePr>
          <p:xfrm>
            <a:off x="2803525" y="5180013"/>
            <a:ext cx="230188" cy="255587"/>
          </p:xfrm>
          <a:graphic>
            <a:graphicData uri="http://schemas.openxmlformats.org/presentationml/2006/ole">
              <mc:AlternateContent xmlns:mc="http://schemas.openxmlformats.org/markup-compatibility/2006">
                <mc:Choice xmlns:v="urn:schemas-microsoft-com:vml" Requires="v">
                  <p:oleObj spid="_x0000_s14550" name="Equation" r:id="rId16" imgW="114120" imgH="126720" progId="Equation.DSMT4">
                    <p:embed/>
                  </p:oleObj>
                </mc:Choice>
                <mc:Fallback>
                  <p:oleObj name="Equation" r:id="rId16" imgW="114120" imgH="126720" progId="Equation.DSMT4">
                    <p:embed/>
                    <p:pic>
                      <p:nvPicPr>
                        <p:cNvPr id="0" name=""/>
                        <p:cNvPicPr/>
                        <p:nvPr/>
                      </p:nvPicPr>
                      <p:blipFill>
                        <a:blip r:embed="rId17"/>
                        <a:stretch>
                          <a:fillRect/>
                        </a:stretch>
                      </p:blipFill>
                      <p:spPr>
                        <a:xfrm>
                          <a:off x="2803525" y="5180013"/>
                          <a:ext cx="230188" cy="255587"/>
                        </a:xfrm>
                        <a:prstGeom prst="rect">
                          <a:avLst/>
                        </a:prstGeom>
                      </p:spPr>
                    </p:pic>
                  </p:oleObj>
                </mc:Fallback>
              </mc:AlternateContent>
            </a:graphicData>
          </a:graphic>
        </p:graphicFrame>
        <p:graphicFrame>
          <p:nvGraphicFramePr>
            <p:cNvPr id="50" name="对象 49"/>
            <p:cNvGraphicFramePr>
              <a:graphicFrameLocks noChangeAspect="1"/>
            </p:cNvGraphicFramePr>
            <p:nvPr>
              <p:extLst>
                <p:ext uri="{D42A27DB-BD31-4B8C-83A1-F6EECF244321}">
                  <p14:modId xmlns:p14="http://schemas.microsoft.com/office/powerpoint/2010/main" val="3871132591"/>
                </p:ext>
              </p:extLst>
            </p:nvPr>
          </p:nvGraphicFramePr>
          <p:xfrm>
            <a:off x="1850242" y="5229267"/>
            <a:ext cx="252276" cy="231253"/>
          </p:xfrm>
          <a:graphic>
            <a:graphicData uri="http://schemas.openxmlformats.org/presentationml/2006/ole">
              <mc:AlternateContent xmlns:mc="http://schemas.openxmlformats.org/markup-compatibility/2006">
                <mc:Choice xmlns:v="urn:schemas-microsoft-com:vml" Requires="v">
                  <p:oleObj spid="_x0000_s14551" name="Equation" r:id="rId18" imgW="152280" imgH="139680" progId="Equation.DSMT4">
                    <p:embed/>
                  </p:oleObj>
                </mc:Choice>
                <mc:Fallback>
                  <p:oleObj name="Equation" r:id="rId18" imgW="152280" imgH="139680" progId="Equation.DSMT4">
                    <p:embed/>
                    <p:pic>
                      <p:nvPicPr>
                        <p:cNvPr id="0" name=""/>
                        <p:cNvPicPr/>
                        <p:nvPr/>
                      </p:nvPicPr>
                      <p:blipFill>
                        <a:blip r:embed="rId19"/>
                        <a:stretch>
                          <a:fillRect/>
                        </a:stretch>
                      </p:blipFill>
                      <p:spPr>
                        <a:xfrm>
                          <a:off x="1850242" y="5229267"/>
                          <a:ext cx="252276" cy="231253"/>
                        </a:xfrm>
                        <a:prstGeom prst="rect">
                          <a:avLst/>
                        </a:prstGeom>
                      </p:spPr>
                    </p:pic>
                  </p:oleObj>
                </mc:Fallback>
              </mc:AlternateContent>
            </a:graphicData>
          </a:graphic>
        </p:graphicFrame>
      </p:grpSp>
      <p:sp>
        <p:nvSpPr>
          <p:cNvPr id="52" name="文本框 51"/>
          <p:cNvSpPr txBox="1"/>
          <p:nvPr/>
        </p:nvSpPr>
        <p:spPr>
          <a:xfrm>
            <a:off x="3544986" y="4263106"/>
            <a:ext cx="800219" cy="461665"/>
          </a:xfrm>
          <a:prstGeom prst="rect">
            <a:avLst/>
          </a:prstGeom>
          <a:noFill/>
        </p:spPr>
        <p:txBody>
          <a:bodyPr wrap="none" rtlCol="0">
            <a:spAutoFit/>
          </a:bodyPr>
          <a:lstStyle/>
          <a:p>
            <a:r>
              <a:rPr lang="zh-CN" altLang="en-US" dirty="0"/>
              <a:t>弯折</a:t>
            </a:r>
          </a:p>
        </p:txBody>
      </p:sp>
      <p:graphicFrame>
        <p:nvGraphicFramePr>
          <p:cNvPr id="53" name="对象 52"/>
          <p:cNvGraphicFramePr>
            <a:graphicFrameLocks noChangeAspect="1"/>
          </p:cNvGraphicFramePr>
          <p:nvPr>
            <p:extLst>
              <p:ext uri="{D42A27DB-BD31-4B8C-83A1-F6EECF244321}">
                <p14:modId xmlns:p14="http://schemas.microsoft.com/office/powerpoint/2010/main" val="247644300"/>
              </p:ext>
            </p:extLst>
          </p:nvPr>
        </p:nvGraphicFramePr>
        <p:xfrm>
          <a:off x="3634281" y="4892991"/>
          <a:ext cx="2494814" cy="1584009"/>
        </p:xfrm>
        <a:graphic>
          <a:graphicData uri="http://schemas.openxmlformats.org/presentationml/2006/ole">
            <mc:AlternateContent xmlns:mc="http://schemas.openxmlformats.org/markup-compatibility/2006">
              <mc:Choice xmlns:v="urn:schemas-microsoft-com:vml" Requires="v">
                <p:oleObj spid="_x0000_s14552" name="Equation" r:id="rId20" imgW="1600200" imgH="1015920" progId="Equation.DSMT4">
                  <p:embed/>
                </p:oleObj>
              </mc:Choice>
              <mc:Fallback>
                <p:oleObj name="Equation" r:id="rId20" imgW="1600200" imgH="1015920" progId="Equation.DSMT4">
                  <p:embed/>
                  <p:pic>
                    <p:nvPicPr>
                      <p:cNvPr id="0" name=""/>
                      <p:cNvPicPr/>
                      <p:nvPr/>
                    </p:nvPicPr>
                    <p:blipFill>
                      <a:blip r:embed="rId21"/>
                      <a:stretch>
                        <a:fillRect/>
                      </a:stretch>
                    </p:blipFill>
                    <p:spPr>
                      <a:xfrm>
                        <a:off x="3634281" y="4892991"/>
                        <a:ext cx="2494814" cy="1584009"/>
                      </a:xfrm>
                      <a:prstGeom prst="rect">
                        <a:avLst/>
                      </a:prstGeom>
                    </p:spPr>
                  </p:pic>
                </p:oleObj>
              </mc:Fallback>
            </mc:AlternateContent>
          </a:graphicData>
        </a:graphic>
      </p:graphicFrame>
      <p:graphicFrame>
        <p:nvGraphicFramePr>
          <p:cNvPr id="54" name="对象 53"/>
          <p:cNvGraphicFramePr>
            <a:graphicFrameLocks noChangeAspect="1"/>
          </p:cNvGraphicFramePr>
          <p:nvPr>
            <p:extLst>
              <p:ext uri="{D42A27DB-BD31-4B8C-83A1-F6EECF244321}">
                <p14:modId xmlns:p14="http://schemas.microsoft.com/office/powerpoint/2010/main" val="1343934600"/>
              </p:ext>
            </p:extLst>
          </p:nvPr>
        </p:nvGraphicFramePr>
        <p:xfrm>
          <a:off x="6049963" y="4770438"/>
          <a:ext cx="1706562" cy="755650"/>
        </p:xfrm>
        <a:graphic>
          <a:graphicData uri="http://schemas.openxmlformats.org/presentationml/2006/ole">
            <mc:AlternateContent xmlns:mc="http://schemas.openxmlformats.org/markup-compatibility/2006">
              <mc:Choice xmlns:v="urn:schemas-microsoft-com:vml" Requires="v">
                <p:oleObj spid="_x0000_s14553" name="Equation" r:id="rId22" imgW="888840" imgH="393480" progId="Equation.DSMT4">
                  <p:embed/>
                </p:oleObj>
              </mc:Choice>
              <mc:Fallback>
                <p:oleObj name="Equation" r:id="rId22" imgW="888840" imgH="393480" progId="Equation.DSMT4">
                  <p:embed/>
                  <p:pic>
                    <p:nvPicPr>
                      <p:cNvPr id="0" name=""/>
                      <p:cNvPicPr/>
                      <p:nvPr/>
                    </p:nvPicPr>
                    <p:blipFill>
                      <a:blip r:embed="rId23"/>
                      <a:stretch>
                        <a:fillRect/>
                      </a:stretch>
                    </p:blipFill>
                    <p:spPr>
                      <a:xfrm>
                        <a:off x="6049963" y="4770438"/>
                        <a:ext cx="1706562" cy="755650"/>
                      </a:xfrm>
                      <a:prstGeom prst="rect">
                        <a:avLst/>
                      </a:prstGeom>
                    </p:spPr>
                  </p:pic>
                </p:oleObj>
              </mc:Fallback>
            </mc:AlternateContent>
          </a:graphicData>
        </a:graphic>
      </p:graphicFrame>
      <p:sp>
        <p:nvSpPr>
          <p:cNvPr id="55" name="文本框 54"/>
          <p:cNvSpPr txBox="1"/>
          <p:nvPr/>
        </p:nvSpPr>
        <p:spPr>
          <a:xfrm>
            <a:off x="7756525" y="4949180"/>
            <a:ext cx="1415772" cy="461665"/>
          </a:xfrm>
          <a:prstGeom prst="rect">
            <a:avLst/>
          </a:prstGeom>
          <a:noFill/>
        </p:spPr>
        <p:txBody>
          <a:bodyPr wrap="none" rtlCol="0">
            <a:spAutoFit/>
          </a:bodyPr>
          <a:lstStyle/>
          <a:p>
            <a:r>
              <a:rPr lang="zh-CN" altLang="en-US" dirty="0" smtClean="0"/>
              <a:t>（弯折）</a:t>
            </a:r>
            <a:endParaRPr lang="zh-CN" altLang="en-US" dirty="0"/>
          </a:p>
        </p:txBody>
      </p:sp>
    </p:spTree>
    <p:extLst>
      <p:ext uri="{BB962C8B-B14F-4D97-AF65-F5344CB8AC3E}">
        <p14:creationId xmlns:p14="http://schemas.microsoft.com/office/powerpoint/2010/main" val="342320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1000"/>
                                        <p:tgtEl>
                                          <p:spTgt spid="51"/>
                                        </p:tgtEl>
                                      </p:cBhvr>
                                    </p:animEffect>
                                    <p:anim calcmode="lin" valueType="num">
                                      <p:cBhvr>
                                        <p:cTn id="26" dur="1000" fill="hold"/>
                                        <p:tgtEl>
                                          <p:spTgt spid="51"/>
                                        </p:tgtEl>
                                        <p:attrNameLst>
                                          <p:attrName>ppt_x</p:attrName>
                                        </p:attrNameLst>
                                      </p:cBhvr>
                                      <p:tavLst>
                                        <p:tav tm="0">
                                          <p:val>
                                            <p:strVal val="#ppt_x"/>
                                          </p:val>
                                        </p:tav>
                                        <p:tav tm="100000">
                                          <p:val>
                                            <p:strVal val="#ppt_x"/>
                                          </p:val>
                                        </p:tav>
                                      </p:tavLst>
                                    </p:anim>
                                    <p:anim calcmode="lin" valueType="num">
                                      <p:cBhvr>
                                        <p:cTn id="27"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barn(inVertical)">
                                      <p:cBhvr>
                                        <p:cTn id="32" dur="500"/>
                                        <p:tgtEl>
                                          <p:spTgt spid="52"/>
                                        </p:tgtEl>
                                      </p:cBhvr>
                                    </p:animEffect>
                                  </p:childTnLst>
                                </p:cTn>
                              </p:par>
                              <p:par>
                                <p:cTn id="33" presetID="16" presetClass="entr" presetSubtype="21"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barn(inVertical)">
                                      <p:cBhvr>
                                        <p:cTn id="35" dur="500"/>
                                        <p:tgtEl>
                                          <p:spTgt spid="5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2" grpId="0"/>
      <p:bldP spid="5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19</a:t>
            </a:fld>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3649780545"/>
              </p:ext>
            </p:extLst>
          </p:nvPr>
        </p:nvGraphicFramePr>
        <p:xfrm>
          <a:off x="1316508" y="1402178"/>
          <a:ext cx="1706562" cy="755650"/>
        </p:xfrm>
        <a:graphic>
          <a:graphicData uri="http://schemas.openxmlformats.org/presentationml/2006/ole">
            <mc:AlternateContent xmlns:mc="http://schemas.openxmlformats.org/markup-compatibility/2006">
              <mc:Choice xmlns:v="urn:schemas-microsoft-com:vml" Requires="v">
                <p:oleObj spid="_x0000_s15551" name="Equation" r:id="rId3" imgW="888840" imgH="393480" progId="Equation.DSMT4">
                  <p:embed/>
                </p:oleObj>
              </mc:Choice>
              <mc:Fallback>
                <p:oleObj name="Equation" r:id="rId3" imgW="888840" imgH="393480" progId="Equation.DSMT4">
                  <p:embed/>
                  <p:pic>
                    <p:nvPicPr>
                      <p:cNvPr id="0" name=""/>
                      <p:cNvPicPr/>
                      <p:nvPr/>
                    </p:nvPicPr>
                    <p:blipFill>
                      <a:blip r:embed="rId4"/>
                      <a:stretch>
                        <a:fillRect/>
                      </a:stretch>
                    </p:blipFill>
                    <p:spPr>
                      <a:xfrm>
                        <a:off x="1316508" y="1402178"/>
                        <a:ext cx="1706562" cy="75565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268713496"/>
              </p:ext>
            </p:extLst>
          </p:nvPr>
        </p:nvGraphicFramePr>
        <p:xfrm>
          <a:off x="804135" y="2134869"/>
          <a:ext cx="5225874" cy="756084"/>
        </p:xfrm>
        <a:graphic>
          <a:graphicData uri="http://schemas.openxmlformats.org/presentationml/2006/ole">
            <mc:AlternateContent xmlns:mc="http://schemas.openxmlformats.org/markup-compatibility/2006">
              <mc:Choice xmlns:v="urn:schemas-microsoft-com:vml" Requires="v">
                <p:oleObj spid="_x0000_s15552" name="Equation" r:id="rId5" imgW="2984400" imgH="431640" progId="Equation.DSMT4">
                  <p:embed/>
                </p:oleObj>
              </mc:Choice>
              <mc:Fallback>
                <p:oleObj name="Equation" r:id="rId5" imgW="2984400" imgH="431640" progId="Equation.DSMT4">
                  <p:embed/>
                  <p:pic>
                    <p:nvPicPr>
                      <p:cNvPr id="0" name=""/>
                      <p:cNvPicPr/>
                      <p:nvPr/>
                    </p:nvPicPr>
                    <p:blipFill>
                      <a:blip r:embed="rId6"/>
                      <a:stretch>
                        <a:fillRect/>
                      </a:stretch>
                    </p:blipFill>
                    <p:spPr>
                      <a:xfrm>
                        <a:off x="804135" y="2134869"/>
                        <a:ext cx="5225874" cy="756084"/>
                      </a:xfrm>
                      <a:prstGeom prst="rect">
                        <a:avLst/>
                      </a:prstGeom>
                    </p:spPr>
                  </p:pic>
                </p:oleObj>
              </mc:Fallback>
            </mc:AlternateContent>
          </a:graphicData>
        </a:graphic>
      </p:graphicFrame>
      <p:sp>
        <p:nvSpPr>
          <p:cNvPr id="5" name="文本框 4"/>
          <p:cNvSpPr txBox="1"/>
          <p:nvPr/>
        </p:nvSpPr>
        <p:spPr>
          <a:xfrm>
            <a:off x="1316508" y="785465"/>
            <a:ext cx="1415772" cy="461665"/>
          </a:xfrm>
          <a:prstGeom prst="rect">
            <a:avLst/>
          </a:prstGeom>
          <a:noFill/>
        </p:spPr>
        <p:txBody>
          <a:bodyPr wrap="none" rtlCol="0">
            <a:spAutoFit/>
          </a:bodyPr>
          <a:lstStyle/>
          <a:p>
            <a:r>
              <a:rPr lang="zh-CN" altLang="en-US" dirty="0" smtClean="0"/>
              <a:t>拉普拉斯</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2490246299"/>
              </p:ext>
            </p:extLst>
          </p:nvPr>
        </p:nvGraphicFramePr>
        <p:xfrm>
          <a:off x="842830" y="2963758"/>
          <a:ext cx="1852406" cy="1512168"/>
        </p:xfrm>
        <a:graphic>
          <a:graphicData uri="http://schemas.openxmlformats.org/presentationml/2006/ole">
            <mc:AlternateContent xmlns:mc="http://schemas.openxmlformats.org/markup-compatibility/2006">
              <mc:Choice xmlns:v="urn:schemas-microsoft-com:vml" Requires="v">
                <p:oleObj spid="_x0000_s15553" name="Equation" r:id="rId7" imgW="1244520" imgH="1015920" progId="Equation.DSMT4">
                  <p:embed/>
                </p:oleObj>
              </mc:Choice>
              <mc:Fallback>
                <p:oleObj name="Equation" r:id="rId7" imgW="1244520" imgH="1015920" progId="Equation.DSMT4">
                  <p:embed/>
                  <p:pic>
                    <p:nvPicPr>
                      <p:cNvPr id="0" name=""/>
                      <p:cNvPicPr/>
                      <p:nvPr/>
                    </p:nvPicPr>
                    <p:blipFill>
                      <a:blip r:embed="rId8"/>
                      <a:stretch>
                        <a:fillRect/>
                      </a:stretch>
                    </p:blipFill>
                    <p:spPr>
                      <a:xfrm>
                        <a:off x="842830" y="2963758"/>
                        <a:ext cx="1852406" cy="1512168"/>
                      </a:xfrm>
                      <a:prstGeom prst="rect">
                        <a:avLst/>
                      </a:prstGeom>
                    </p:spPr>
                  </p:pic>
                </p:oleObj>
              </mc:Fallback>
            </mc:AlternateContent>
          </a:graphicData>
        </a:graphic>
      </p:graphicFrame>
      <p:grpSp>
        <p:nvGrpSpPr>
          <p:cNvPr id="33" name="组合 32"/>
          <p:cNvGrpSpPr/>
          <p:nvPr/>
        </p:nvGrpSpPr>
        <p:grpSpPr>
          <a:xfrm>
            <a:off x="5703304" y="562316"/>
            <a:ext cx="2532287" cy="2199716"/>
            <a:chOff x="5703304" y="562316"/>
            <a:chExt cx="2532287" cy="2199716"/>
          </a:xfrm>
        </p:grpSpPr>
        <p:cxnSp>
          <p:nvCxnSpPr>
            <p:cNvPr id="8" name="直接箭头连接符 7"/>
            <p:cNvCxnSpPr/>
            <p:nvPr/>
          </p:nvCxnSpPr>
          <p:spPr bwMode="auto">
            <a:xfrm>
              <a:off x="6624228" y="562316"/>
              <a:ext cx="0" cy="15955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文本框 8"/>
            <p:cNvSpPr txBox="1"/>
            <p:nvPr/>
          </p:nvSpPr>
          <p:spPr>
            <a:xfrm>
              <a:off x="7897036" y="2300367"/>
              <a:ext cx="338555" cy="461665"/>
            </a:xfrm>
            <a:prstGeom prst="rect">
              <a:avLst/>
            </a:prstGeom>
            <a:noFill/>
          </p:spPr>
          <p:txBody>
            <a:bodyPr wrap="none" rtlCol="0">
              <a:spAutoFit/>
            </a:bodyPr>
            <a:lstStyle/>
            <a:p>
              <a:r>
                <a:rPr lang="zh-CN" altLang="en-US" dirty="0" smtClean="0"/>
                <a:t>*</a:t>
              </a:r>
              <a:endParaRPr lang="zh-CN" altLang="en-US" dirty="0"/>
            </a:p>
          </p:txBody>
        </p:sp>
        <p:cxnSp>
          <p:nvCxnSpPr>
            <p:cNvPr id="12" name="直接箭头连接符 11"/>
            <p:cNvCxnSpPr/>
            <p:nvPr/>
          </p:nvCxnSpPr>
          <p:spPr bwMode="auto">
            <a:xfrm>
              <a:off x="6624228" y="562316"/>
              <a:ext cx="0" cy="59843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13" name="对象 12"/>
            <p:cNvGraphicFramePr>
              <a:graphicFrameLocks noChangeAspect="1"/>
            </p:cNvGraphicFramePr>
            <p:nvPr>
              <p:extLst>
                <p:ext uri="{D42A27DB-BD31-4B8C-83A1-F6EECF244321}">
                  <p14:modId xmlns:p14="http://schemas.microsoft.com/office/powerpoint/2010/main" val="3221324292"/>
                </p:ext>
              </p:extLst>
            </p:nvPr>
          </p:nvGraphicFramePr>
          <p:xfrm>
            <a:off x="6804248" y="621646"/>
            <a:ext cx="252028" cy="327637"/>
          </p:xfrm>
          <a:graphic>
            <a:graphicData uri="http://schemas.openxmlformats.org/presentationml/2006/ole">
              <mc:AlternateContent xmlns:mc="http://schemas.openxmlformats.org/markup-compatibility/2006">
                <mc:Choice xmlns:v="urn:schemas-microsoft-com:vml" Requires="v">
                  <p:oleObj spid="_x0000_s15554" name="Equation" r:id="rId9" imgW="126720" imgH="164880" progId="Equation.DSMT4">
                    <p:embed/>
                  </p:oleObj>
                </mc:Choice>
                <mc:Fallback>
                  <p:oleObj name="Equation" r:id="rId9" imgW="126720" imgH="164880" progId="Equation.DSMT4">
                    <p:embed/>
                    <p:pic>
                      <p:nvPicPr>
                        <p:cNvPr id="0" name=""/>
                        <p:cNvPicPr/>
                        <p:nvPr/>
                      </p:nvPicPr>
                      <p:blipFill>
                        <a:blip r:embed="rId10"/>
                        <a:stretch>
                          <a:fillRect/>
                        </a:stretch>
                      </p:blipFill>
                      <p:spPr>
                        <a:xfrm>
                          <a:off x="6804248" y="621646"/>
                          <a:ext cx="252028" cy="327637"/>
                        </a:xfrm>
                        <a:prstGeom prst="rect">
                          <a:avLst/>
                        </a:prstGeom>
                      </p:spPr>
                    </p:pic>
                  </p:oleObj>
                </mc:Fallback>
              </mc:AlternateContent>
            </a:graphicData>
          </a:graphic>
        </p:graphicFrame>
        <p:cxnSp>
          <p:nvCxnSpPr>
            <p:cNvPr id="15" name="直接箭头连接符 14"/>
            <p:cNvCxnSpPr/>
            <p:nvPr/>
          </p:nvCxnSpPr>
          <p:spPr bwMode="auto">
            <a:xfrm>
              <a:off x="6624228" y="1664804"/>
              <a:ext cx="0" cy="493024"/>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cxnSp>
          <p:nvCxnSpPr>
            <p:cNvPr id="17" name="直接连接符 16"/>
            <p:cNvCxnSpPr/>
            <p:nvPr/>
          </p:nvCxnSpPr>
          <p:spPr bwMode="auto">
            <a:xfrm>
              <a:off x="5993196" y="1303287"/>
              <a:ext cx="2073117" cy="1175430"/>
            </a:xfrm>
            <a:prstGeom prst="line">
              <a:avLst/>
            </a:prstGeom>
            <a:solidFill>
              <a:schemeClr val="accent1"/>
            </a:solidFill>
            <a:ln w="15875" cap="flat" cmpd="sng" algn="ctr">
              <a:solidFill>
                <a:srgbClr val="0000FF"/>
              </a:solidFill>
              <a:prstDash val="dash"/>
              <a:round/>
              <a:headEnd type="none" w="med" len="med"/>
              <a:tailEnd type="none" w="med" len="med"/>
            </a:ln>
            <a:effectLst/>
          </p:spPr>
        </p:cxnSp>
        <p:cxnSp>
          <p:nvCxnSpPr>
            <p:cNvPr id="19" name="直接连接符 18"/>
            <p:cNvCxnSpPr/>
            <p:nvPr/>
          </p:nvCxnSpPr>
          <p:spPr bwMode="auto">
            <a:xfrm>
              <a:off x="5703304" y="1911316"/>
              <a:ext cx="2363009" cy="567401"/>
            </a:xfrm>
            <a:prstGeom prst="line">
              <a:avLst/>
            </a:prstGeom>
            <a:solidFill>
              <a:schemeClr val="accent1"/>
            </a:solidFill>
            <a:ln w="15875" cap="flat" cmpd="sng" algn="ctr">
              <a:solidFill>
                <a:srgbClr val="0000FF"/>
              </a:solidFill>
              <a:prstDash val="dash"/>
              <a:round/>
              <a:headEnd type="none" w="med" len="med"/>
              <a:tailEnd type="none" w="med" len="med"/>
            </a:ln>
            <a:effectLst/>
          </p:spPr>
        </p:cxnSp>
        <p:graphicFrame>
          <p:nvGraphicFramePr>
            <p:cNvPr id="24" name="对象 23"/>
            <p:cNvGraphicFramePr>
              <a:graphicFrameLocks noChangeAspect="1"/>
            </p:cNvGraphicFramePr>
            <p:nvPr>
              <p:extLst>
                <p:ext uri="{D42A27DB-BD31-4B8C-83A1-F6EECF244321}">
                  <p14:modId xmlns:p14="http://schemas.microsoft.com/office/powerpoint/2010/main" val="3213430454"/>
                </p:ext>
              </p:extLst>
            </p:nvPr>
          </p:nvGraphicFramePr>
          <p:xfrm>
            <a:off x="6645865" y="1792795"/>
            <a:ext cx="265626" cy="265626"/>
          </p:xfrm>
          <a:graphic>
            <a:graphicData uri="http://schemas.openxmlformats.org/presentationml/2006/ole">
              <mc:AlternateContent xmlns:mc="http://schemas.openxmlformats.org/markup-compatibility/2006">
                <mc:Choice xmlns:v="urn:schemas-microsoft-com:vml" Requires="v">
                  <p:oleObj spid="_x0000_s15555" name="Equation" r:id="rId11" imgW="177480" imgH="177480" progId="Equation.DSMT4">
                    <p:embed/>
                  </p:oleObj>
                </mc:Choice>
                <mc:Fallback>
                  <p:oleObj name="Equation" r:id="rId11" imgW="177480" imgH="177480" progId="Equation.DSMT4">
                    <p:embed/>
                    <p:pic>
                      <p:nvPicPr>
                        <p:cNvPr id="0" name=""/>
                        <p:cNvPicPr/>
                        <p:nvPr/>
                      </p:nvPicPr>
                      <p:blipFill>
                        <a:blip r:embed="rId12"/>
                        <a:stretch>
                          <a:fillRect/>
                        </a:stretch>
                      </p:blipFill>
                      <p:spPr>
                        <a:xfrm>
                          <a:off x="6645865" y="1792795"/>
                          <a:ext cx="265626" cy="265626"/>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1605718431"/>
                </p:ext>
              </p:extLst>
            </p:nvPr>
          </p:nvGraphicFramePr>
          <p:xfrm>
            <a:off x="7228657" y="1744943"/>
            <a:ext cx="233226" cy="259140"/>
          </p:xfrm>
          <a:graphic>
            <a:graphicData uri="http://schemas.openxmlformats.org/presentationml/2006/ole">
              <mc:AlternateContent xmlns:mc="http://schemas.openxmlformats.org/markup-compatibility/2006">
                <mc:Choice xmlns:v="urn:schemas-microsoft-com:vml" Requires="v">
                  <p:oleObj spid="_x0000_s15556" name="Equation" r:id="rId13" imgW="114120" imgH="126720" progId="Equation.DSMT4">
                    <p:embed/>
                  </p:oleObj>
                </mc:Choice>
                <mc:Fallback>
                  <p:oleObj name="Equation" r:id="rId13" imgW="114120" imgH="126720" progId="Equation.DSMT4">
                    <p:embed/>
                    <p:pic>
                      <p:nvPicPr>
                        <p:cNvPr id="0" name=""/>
                        <p:cNvPicPr/>
                        <p:nvPr/>
                      </p:nvPicPr>
                      <p:blipFill>
                        <a:blip r:embed="rId14"/>
                        <a:stretch>
                          <a:fillRect/>
                        </a:stretch>
                      </p:blipFill>
                      <p:spPr>
                        <a:xfrm>
                          <a:off x="7228657" y="1744943"/>
                          <a:ext cx="233226" cy="259140"/>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2156547394"/>
                </p:ext>
              </p:extLst>
            </p:nvPr>
          </p:nvGraphicFramePr>
          <p:xfrm>
            <a:off x="6831240" y="2282077"/>
            <a:ext cx="794834" cy="360283"/>
          </p:xfrm>
          <a:graphic>
            <a:graphicData uri="http://schemas.openxmlformats.org/presentationml/2006/ole">
              <mc:AlternateContent xmlns:mc="http://schemas.openxmlformats.org/markup-compatibility/2006">
                <mc:Choice xmlns:v="urn:schemas-microsoft-com:vml" Requires="v">
                  <p:oleObj spid="_x0000_s15557" name="Equation" r:id="rId15" imgW="393480" imgH="177480" progId="Equation.DSMT4">
                    <p:embed/>
                  </p:oleObj>
                </mc:Choice>
                <mc:Fallback>
                  <p:oleObj name="Equation" r:id="rId15" imgW="393480" imgH="177480" progId="Equation.DSMT4">
                    <p:embed/>
                    <p:pic>
                      <p:nvPicPr>
                        <p:cNvPr id="0" name=""/>
                        <p:cNvPicPr/>
                        <p:nvPr/>
                      </p:nvPicPr>
                      <p:blipFill>
                        <a:blip r:embed="rId16"/>
                        <a:stretch>
                          <a:fillRect/>
                        </a:stretch>
                      </p:blipFill>
                      <p:spPr>
                        <a:xfrm>
                          <a:off x="6831240" y="2282077"/>
                          <a:ext cx="794834" cy="360283"/>
                        </a:xfrm>
                        <a:prstGeom prst="rect">
                          <a:avLst/>
                        </a:prstGeom>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1426327266"/>
                </p:ext>
              </p:extLst>
            </p:nvPr>
          </p:nvGraphicFramePr>
          <p:xfrm>
            <a:off x="6344844" y="1293890"/>
            <a:ext cx="304772" cy="300209"/>
          </p:xfrm>
          <a:graphic>
            <a:graphicData uri="http://schemas.openxmlformats.org/presentationml/2006/ole">
              <mc:AlternateContent xmlns:mc="http://schemas.openxmlformats.org/markup-compatibility/2006">
                <mc:Choice xmlns:v="urn:schemas-microsoft-com:vml" Requires="v">
                  <p:oleObj spid="_x0000_s15558" name="Equation" r:id="rId17" imgW="152280" imgH="139680" progId="Equation.DSMT4">
                    <p:embed/>
                  </p:oleObj>
                </mc:Choice>
                <mc:Fallback>
                  <p:oleObj name="Equation" r:id="rId17" imgW="152280" imgH="139680" progId="Equation.DSMT4">
                    <p:embed/>
                    <p:pic>
                      <p:nvPicPr>
                        <p:cNvPr id="0" name=""/>
                        <p:cNvPicPr/>
                        <p:nvPr/>
                      </p:nvPicPr>
                      <p:blipFill>
                        <a:blip r:embed="rId18"/>
                        <a:stretch>
                          <a:fillRect/>
                        </a:stretch>
                      </p:blipFill>
                      <p:spPr>
                        <a:xfrm>
                          <a:off x="6344844" y="1293890"/>
                          <a:ext cx="304772" cy="300209"/>
                        </a:xfrm>
                        <a:prstGeom prst="rect">
                          <a:avLst/>
                        </a:prstGeom>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2057558747"/>
                </p:ext>
              </p:extLst>
            </p:nvPr>
          </p:nvGraphicFramePr>
          <p:xfrm>
            <a:off x="5798403" y="1766281"/>
            <a:ext cx="815007" cy="321713"/>
          </p:xfrm>
          <a:graphic>
            <a:graphicData uri="http://schemas.openxmlformats.org/presentationml/2006/ole">
              <mc:AlternateContent xmlns:mc="http://schemas.openxmlformats.org/markup-compatibility/2006">
                <mc:Choice xmlns:v="urn:schemas-microsoft-com:vml" Requires="v">
                  <p:oleObj spid="_x0000_s15559" name="Equation" r:id="rId19" imgW="482400" imgH="177480" progId="Equation.DSMT4">
                    <p:embed/>
                  </p:oleObj>
                </mc:Choice>
                <mc:Fallback>
                  <p:oleObj name="Equation" r:id="rId19" imgW="482400" imgH="177480" progId="Equation.DSMT4">
                    <p:embed/>
                    <p:pic>
                      <p:nvPicPr>
                        <p:cNvPr id="0" name=""/>
                        <p:cNvPicPr/>
                        <p:nvPr/>
                      </p:nvPicPr>
                      <p:blipFill>
                        <a:blip r:embed="rId20"/>
                        <a:stretch>
                          <a:fillRect/>
                        </a:stretch>
                      </p:blipFill>
                      <p:spPr>
                        <a:xfrm>
                          <a:off x="5798403" y="1766281"/>
                          <a:ext cx="815007" cy="321713"/>
                        </a:xfrm>
                        <a:prstGeom prst="rect">
                          <a:avLst/>
                        </a:prstGeom>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1046003074"/>
                </p:ext>
              </p:extLst>
            </p:nvPr>
          </p:nvGraphicFramePr>
          <p:xfrm>
            <a:off x="7793807" y="2017425"/>
            <a:ext cx="407987" cy="322263"/>
          </p:xfrm>
          <a:graphic>
            <a:graphicData uri="http://schemas.openxmlformats.org/presentationml/2006/ole">
              <mc:AlternateContent xmlns:mc="http://schemas.openxmlformats.org/markup-compatibility/2006">
                <mc:Choice xmlns:v="urn:schemas-microsoft-com:vml" Requires="v">
                  <p:oleObj spid="_x0000_s15560" name="Equation" r:id="rId21" imgW="241200" imgH="177480" progId="Equation.DSMT4">
                    <p:embed/>
                  </p:oleObj>
                </mc:Choice>
                <mc:Fallback>
                  <p:oleObj name="Equation" r:id="rId21" imgW="241200" imgH="177480" progId="Equation.DSMT4">
                    <p:embed/>
                    <p:pic>
                      <p:nvPicPr>
                        <p:cNvPr id="0" name=""/>
                        <p:cNvPicPr/>
                        <p:nvPr/>
                      </p:nvPicPr>
                      <p:blipFill>
                        <a:blip r:embed="rId22"/>
                        <a:stretch>
                          <a:fillRect/>
                        </a:stretch>
                      </p:blipFill>
                      <p:spPr>
                        <a:xfrm>
                          <a:off x="7793807" y="2017425"/>
                          <a:ext cx="407987" cy="322263"/>
                        </a:xfrm>
                        <a:prstGeom prst="rect">
                          <a:avLst/>
                        </a:prstGeom>
                      </p:spPr>
                    </p:pic>
                  </p:oleObj>
                </mc:Fallback>
              </mc:AlternateContent>
            </a:graphicData>
          </a:graphic>
        </p:graphicFrame>
        <p:sp>
          <p:nvSpPr>
            <p:cNvPr id="32" name="弧形 31"/>
            <p:cNvSpPr/>
            <p:nvPr/>
          </p:nvSpPr>
          <p:spPr bwMode="auto">
            <a:xfrm rot="15939295">
              <a:off x="7398646" y="2180921"/>
              <a:ext cx="281766" cy="275283"/>
            </a:xfrm>
            <a:prstGeom prst="arc">
              <a:avLst/>
            </a:prstGeom>
            <a:noFill/>
            <a:ln w="9525" cap="flat" cmpd="sng" algn="ctr">
              <a:solidFill>
                <a:srgbClr val="FF33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grpSp>
      <p:graphicFrame>
        <p:nvGraphicFramePr>
          <p:cNvPr id="34" name="对象 33"/>
          <p:cNvGraphicFramePr>
            <a:graphicFrameLocks noChangeAspect="1"/>
          </p:cNvGraphicFramePr>
          <p:nvPr>
            <p:extLst>
              <p:ext uri="{D42A27DB-BD31-4B8C-83A1-F6EECF244321}">
                <p14:modId xmlns:p14="http://schemas.microsoft.com/office/powerpoint/2010/main" val="1763286759"/>
              </p:ext>
            </p:extLst>
          </p:nvPr>
        </p:nvGraphicFramePr>
        <p:xfrm>
          <a:off x="3450055" y="2937828"/>
          <a:ext cx="3701643" cy="1617937"/>
        </p:xfrm>
        <a:graphic>
          <a:graphicData uri="http://schemas.openxmlformats.org/presentationml/2006/ole">
            <mc:AlternateContent xmlns:mc="http://schemas.openxmlformats.org/markup-compatibility/2006">
              <mc:Choice xmlns:v="urn:schemas-microsoft-com:vml" Requires="v">
                <p:oleObj spid="_x0000_s15561" name="Equation" r:id="rId23" imgW="1917360" imgH="838080" progId="Equation.DSMT4">
                  <p:embed/>
                </p:oleObj>
              </mc:Choice>
              <mc:Fallback>
                <p:oleObj name="Equation" r:id="rId23" imgW="1917360" imgH="838080" progId="Equation.DSMT4">
                  <p:embed/>
                  <p:pic>
                    <p:nvPicPr>
                      <p:cNvPr id="0" name=""/>
                      <p:cNvPicPr/>
                      <p:nvPr/>
                    </p:nvPicPr>
                    <p:blipFill>
                      <a:blip r:embed="rId24"/>
                      <a:stretch>
                        <a:fillRect/>
                      </a:stretch>
                    </p:blipFill>
                    <p:spPr>
                      <a:xfrm>
                        <a:off x="3450055" y="2937828"/>
                        <a:ext cx="3701643" cy="1617937"/>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2836487487"/>
              </p:ext>
            </p:extLst>
          </p:nvPr>
        </p:nvGraphicFramePr>
        <p:xfrm>
          <a:off x="716911" y="4790695"/>
          <a:ext cx="2614966" cy="1403152"/>
        </p:xfrm>
        <a:graphic>
          <a:graphicData uri="http://schemas.openxmlformats.org/presentationml/2006/ole">
            <mc:AlternateContent xmlns:mc="http://schemas.openxmlformats.org/markup-compatibility/2006">
              <mc:Choice xmlns:v="urn:schemas-microsoft-com:vml" Requires="v">
                <p:oleObj spid="_x0000_s15562" name="Equation" r:id="rId25" imgW="1562040" imgH="838080" progId="Equation.DSMT4">
                  <p:embed/>
                </p:oleObj>
              </mc:Choice>
              <mc:Fallback>
                <p:oleObj name="Equation" r:id="rId25" imgW="1562040" imgH="838080" progId="Equation.DSMT4">
                  <p:embed/>
                  <p:pic>
                    <p:nvPicPr>
                      <p:cNvPr id="0" name=""/>
                      <p:cNvPicPr/>
                      <p:nvPr/>
                    </p:nvPicPr>
                    <p:blipFill>
                      <a:blip r:embed="rId26"/>
                      <a:stretch>
                        <a:fillRect/>
                      </a:stretch>
                    </p:blipFill>
                    <p:spPr>
                      <a:xfrm>
                        <a:off x="716911" y="4790695"/>
                        <a:ext cx="2614966" cy="1403152"/>
                      </a:xfrm>
                      <a:prstGeom prst="rect">
                        <a:avLst/>
                      </a:prstGeom>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3771701295"/>
              </p:ext>
            </p:extLst>
          </p:nvPr>
        </p:nvGraphicFramePr>
        <p:xfrm>
          <a:off x="4482879" y="4619206"/>
          <a:ext cx="1635993" cy="1974008"/>
        </p:xfrm>
        <a:graphic>
          <a:graphicData uri="http://schemas.openxmlformats.org/presentationml/2006/ole">
            <mc:AlternateContent xmlns:mc="http://schemas.openxmlformats.org/markup-compatibility/2006">
              <mc:Choice xmlns:v="urn:schemas-microsoft-com:vml" Requires="v">
                <p:oleObj spid="_x0000_s15563" name="Equation" r:id="rId27" imgW="1041120" imgH="1257120" progId="Equation.DSMT4">
                  <p:embed/>
                </p:oleObj>
              </mc:Choice>
              <mc:Fallback>
                <p:oleObj name="Equation" r:id="rId27" imgW="1041120" imgH="1257120" progId="Equation.DSMT4">
                  <p:embed/>
                  <p:pic>
                    <p:nvPicPr>
                      <p:cNvPr id="0" name=""/>
                      <p:cNvPicPr/>
                      <p:nvPr/>
                    </p:nvPicPr>
                    <p:blipFill>
                      <a:blip r:embed="rId28"/>
                      <a:stretch>
                        <a:fillRect/>
                      </a:stretch>
                    </p:blipFill>
                    <p:spPr>
                      <a:xfrm>
                        <a:off x="4482879" y="4619206"/>
                        <a:ext cx="1635993" cy="1974008"/>
                      </a:xfrm>
                      <a:prstGeom prst="rect">
                        <a:avLst/>
                      </a:prstGeom>
                    </p:spPr>
                  </p:pic>
                </p:oleObj>
              </mc:Fallback>
            </mc:AlternateContent>
          </a:graphicData>
        </a:graphic>
      </p:graphicFrame>
    </p:spTree>
    <p:extLst>
      <p:ext uri="{BB962C8B-B14F-4D97-AF65-F5344CB8AC3E}">
        <p14:creationId xmlns:p14="http://schemas.microsoft.com/office/powerpoint/2010/main" val="175553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circle(in)">
                                      <p:cBhvr>
                                        <p:cTn id="19" dur="20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barn(inVertical)">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0"/>
                                        <p:tgtEl>
                                          <p:spTgt spid="36"/>
                                        </p:tgtEl>
                                      </p:cBhvr>
                                    </p:animEffect>
                                    <p:anim calcmode="lin" valueType="num">
                                      <p:cBhvr>
                                        <p:cTn id="30" dur="1000" fill="hold"/>
                                        <p:tgtEl>
                                          <p:spTgt spid="36"/>
                                        </p:tgtEl>
                                        <p:attrNameLst>
                                          <p:attrName>ppt_x</p:attrName>
                                        </p:attrNameLst>
                                      </p:cBhvr>
                                      <p:tavLst>
                                        <p:tav tm="0">
                                          <p:val>
                                            <p:strVal val="#ppt_x"/>
                                          </p:val>
                                        </p:tav>
                                        <p:tav tm="100000">
                                          <p:val>
                                            <p:strVal val="#ppt_x"/>
                                          </p:val>
                                        </p:tav>
                                      </p:tavLst>
                                    </p:anim>
                                    <p:anim calcmode="lin" valueType="num">
                                      <p:cBhvr>
                                        <p:cTn id="31"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2</a:t>
            </a:fld>
            <a:endParaRPr lang="en-US" altLang="zh-CN"/>
          </a:p>
        </p:txBody>
      </p:sp>
      <p:pic>
        <p:nvPicPr>
          <p:cNvPr id="3" name="图片 2"/>
          <p:cNvPicPr>
            <a:picLocks noChangeAspect="1"/>
          </p:cNvPicPr>
          <p:nvPr/>
        </p:nvPicPr>
        <p:blipFill>
          <a:blip r:embed="rId2"/>
          <a:stretch>
            <a:fillRect/>
          </a:stretch>
        </p:blipFill>
        <p:spPr>
          <a:xfrm>
            <a:off x="1007604" y="1765733"/>
            <a:ext cx="7164796" cy="4912318"/>
          </a:xfrm>
          <a:prstGeom prst="rect">
            <a:avLst/>
          </a:prstGeom>
        </p:spPr>
      </p:pic>
      <p:sp>
        <p:nvSpPr>
          <p:cNvPr id="4" name="矩形 3"/>
          <p:cNvSpPr/>
          <p:nvPr/>
        </p:nvSpPr>
        <p:spPr>
          <a:xfrm>
            <a:off x="721804" y="1050152"/>
            <a:ext cx="2244525" cy="830997"/>
          </a:xfrm>
          <a:prstGeom prst="rect">
            <a:avLst/>
          </a:prstGeom>
        </p:spPr>
        <p:txBody>
          <a:bodyPr wrap="none">
            <a:spAutoFit/>
          </a:bodyPr>
          <a:lstStyle/>
          <a:p>
            <a:pPr algn="l">
              <a:lnSpc>
                <a:spcPct val="150000"/>
              </a:lnSpc>
            </a:pPr>
            <a:r>
              <a:rPr lang="zh-CN" altLang="en-US" sz="3200" b="1" kern="0" dirty="0">
                <a:solidFill>
                  <a:srgbClr val="0000FF"/>
                </a:solidFill>
                <a:latin typeface="仿宋" panose="02010609060101010101" pitchFamily="49" charset="-122"/>
                <a:ea typeface="仿宋" panose="02010609060101010101" pitchFamily="49" charset="-122"/>
              </a:rPr>
              <a:t>一、磁</a:t>
            </a:r>
            <a:r>
              <a:rPr lang="zh-CN" altLang="en-US" sz="3200" b="1" kern="0" dirty="0" smtClean="0">
                <a:solidFill>
                  <a:srgbClr val="0000FF"/>
                </a:solidFill>
                <a:latin typeface="仿宋" panose="02010609060101010101" pitchFamily="49" charset="-122"/>
                <a:ea typeface="仿宋" panose="02010609060101010101" pitchFamily="49" charset="-122"/>
              </a:rPr>
              <a:t>现象</a:t>
            </a:r>
            <a:endParaRPr lang="en-US" altLang="zh-CN" sz="3200" b="1" kern="0" dirty="0">
              <a:solidFill>
                <a:srgbClr val="0000FF"/>
              </a:solidFill>
              <a:latin typeface="仿宋" panose="02010609060101010101" pitchFamily="49" charset="-122"/>
              <a:ea typeface="仿宋" panose="02010609060101010101" pitchFamily="49" charset="-122"/>
            </a:endParaRPr>
          </a:p>
        </p:txBody>
      </p:sp>
      <p:sp>
        <p:nvSpPr>
          <p:cNvPr id="5" name="标题 4"/>
          <p:cNvSpPr txBox="1">
            <a:spLocks/>
          </p:cNvSpPr>
          <p:nvPr/>
        </p:nvSpPr>
        <p:spPr>
          <a:xfrm>
            <a:off x="539552" y="445330"/>
            <a:ext cx="7772400" cy="604822"/>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sz="3600" kern="0" dirty="0" smtClean="0">
                <a:latin typeface="仿宋" panose="02010609060101010101" pitchFamily="49" charset="-122"/>
                <a:ea typeface="仿宋" panose="02010609060101010101" pitchFamily="49" charset="-122"/>
              </a:rPr>
              <a:t>§1.</a:t>
            </a:r>
            <a:r>
              <a:rPr lang="zh-CN" altLang="en-US" sz="3600" kern="0" dirty="0" smtClean="0">
                <a:latin typeface="仿宋" panose="02010609060101010101" pitchFamily="49" charset="-122"/>
                <a:ea typeface="仿宋" panose="02010609060101010101" pitchFamily="49" charset="-122"/>
              </a:rPr>
              <a:t>磁现象与磁场</a:t>
            </a:r>
          </a:p>
        </p:txBody>
      </p:sp>
    </p:spTree>
    <p:extLst>
      <p:ext uri="{BB962C8B-B14F-4D97-AF65-F5344CB8AC3E}">
        <p14:creationId xmlns:p14="http://schemas.microsoft.com/office/powerpoint/2010/main" val="30945218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20</a:t>
            </a:fld>
            <a:endParaRPr lang="en-US" altLang="zh-CN"/>
          </a:p>
        </p:txBody>
      </p:sp>
      <p:sp>
        <p:nvSpPr>
          <p:cNvPr id="3" name="矩形 2"/>
          <p:cNvSpPr/>
          <p:nvPr/>
        </p:nvSpPr>
        <p:spPr>
          <a:xfrm>
            <a:off x="899592" y="889068"/>
            <a:ext cx="2656497" cy="584775"/>
          </a:xfrm>
          <a:prstGeom prst="rect">
            <a:avLst/>
          </a:prstGeom>
        </p:spPr>
        <p:txBody>
          <a:bodyPr wrap="none">
            <a:spAutoFit/>
          </a:bodyPr>
          <a:lstStyle/>
          <a:p>
            <a:r>
              <a:rPr lang="zh-CN" altLang="en-US" sz="3200" b="1" dirty="0" smtClean="0">
                <a:solidFill>
                  <a:srgbClr val="0000FF"/>
                </a:solidFill>
                <a:latin typeface="仿宋" panose="02010609060101010101" pitchFamily="49" charset="-122"/>
                <a:ea typeface="仿宋" panose="02010609060101010101" pitchFamily="49" charset="-122"/>
              </a:rPr>
              <a:t>二、叠加原理</a:t>
            </a:r>
            <a:endParaRPr lang="zh-CN" altLang="en-US" sz="3200" dirty="0">
              <a:latin typeface="仿宋" panose="02010609060101010101" pitchFamily="49" charset="-122"/>
              <a:ea typeface="仿宋" panose="02010609060101010101" pitchFamily="49" charset="-122"/>
            </a:endParaRPr>
          </a:p>
        </p:txBody>
      </p:sp>
      <p:sp>
        <p:nvSpPr>
          <p:cNvPr id="4" name="矩形 3"/>
          <p:cNvSpPr/>
          <p:nvPr/>
        </p:nvSpPr>
        <p:spPr>
          <a:xfrm>
            <a:off x="1151620" y="1916832"/>
            <a:ext cx="3262432" cy="461665"/>
          </a:xfrm>
          <a:prstGeom prst="rect">
            <a:avLst/>
          </a:prstGeom>
        </p:spPr>
        <p:txBody>
          <a:bodyPr wrap="none">
            <a:spAutoFit/>
          </a:bodyPr>
          <a:lstStyle/>
          <a:p>
            <a:pPr marL="0" indent="0">
              <a:buNone/>
            </a:pPr>
            <a:r>
              <a:rPr lang="zh-CN" altLang="en-US" dirty="0">
                <a:latin typeface="仿宋" panose="02010609060101010101" pitchFamily="49" charset="-122"/>
                <a:ea typeface="仿宋" panose="02010609060101010101" pitchFamily="49" charset="-122"/>
              </a:rPr>
              <a:t>磁场服从矢量叠加原理</a:t>
            </a:r>
            <a:endParaRPr lang="en-US" altLang="zh-CN" dirty="0">
              <a:latin typeface="仿宋" panose="02010609060101010101" pitchFamily="49" charset="-122"/>
              <a:ea typeface="仿宋" panose="02010609060101010101" pitchFamily="49"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997316602"/>
              </p:ext>
            </p:extLst>
          </p:nvPr>
        </p:nvGraphicFramePr>
        <p:xfrm>
          <a:off x="1403648" y="2611081"/>
          <a:ext cx="4049712" cy="1020763"/>
        </p:xfrm>
        <a:graphic>
          <a:graphicData uri="http://schemas.openxmlformats.org/presentationml/2006/ole">
            <mc:AlternateContent xmlns:mc="http://schemas.openxmlformats.org/markup-compatibility/2006">
              <mc:Choice xmlns:v="urn:schemas-microsoft-com:vml" Requires="v">
                <p:oleObj spid="_x0000_s7258" name="Equation" r:id="rId3" imgW="1663560" imgH="419040" progId="Equation.DSMT4">
                  <p:embed/>
                </p:oleObj>
              </mc:Choice>
              <mc:Fallback>
                <p:oleObj name="Equation" r:id="rId3" imgW="1663560" imgH="419040" progId="Equation.DSMT4">
                  <p:embed/>
                  <p:pic>
                    <p:nvPicPr>
                      <p:cNvPr id="0" name=""/>
                      <p:cNvPicPr/>
                      <p:nvPr/>
                    </p:nvPicPr>
                    <p:blipFill>
                      <a:blip r:embed="rId4"/>
                      <a:stretch>
                        <a:fillRect/>
                      </a:stretch>
                    </p:blipFill>
                    <p:spPr>
                      <a:xfrm>
                        <a:off x="1403648" y="2611081"/>
                        <a:ext cx="4049712" cy="1020763"/>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矩形 5"/>
              <p:cNvSpPr/>
              <p:nvPr/>
            </p:nvSpPr>
            <p:spPr>
              <a:xfrm>
                <a:off x="1403648" y="3842656"/>
                <a:ext cx="1569532" cy="10610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a:rPr>
                            <m:t>𝐵</m:t>
                          </m:r>
                        </m:e>
                      </m:acc>
                      <m:r>
                        <a:rPr lang="en-US" altLang="zh-CN" i="1">
                          <a:latin typeface="Cambria Math"/>
                        </a:rPr>
                        <m:t>=</m:t>
                      </m:r>
                      <m:nary>
                        <m:naryPr>
                          <m:limLoc m:val="undOvr"/>
                          <m:subHide m:val="on"/>
                          <m:supHide m:val="on"/>
                          <m:ctrlPr>
                            <a:rPr lang="en-US" altLang="zh-CN" i="1">
                              <a:latin typeface="Cambria Math" panose="02040503050406030204" pitchFamily="18" charset="0"/>
                            </a:rPr>
                          </m:ctrlPr>
                        </m:naryPr>
                        <m:sub/>
                        <m:sup/>
                        <m:e>
                          <m:r>
                            <a:rPr lang="en-US" altLang="zh-CN" i="1">
                              <a:latin typeface="Cambria Math"/>
                            </a:rPr>
                            <m:t>𝑑</m:t>
                          </m:r>
                          <m:acc>
                            <m:accPr>
                              <m:chr m:val="⃗"/>
                              <m:ctrlPr>
                                <a:rPr lang="en-US" altLang="zh-CN" i="1">
                                  <a:latin typeface="Cambria Math" panose="02040503050406030204" pitchFamily="18" charset="0"/>
                                </a:rPr>
                              </m:ctrlPr>
                            </m:accPr>
                            <m:e>
                              <m:r>
                                <a:rPr lang="en-US" altLang="zh-CN" i="1">
                                  <a:latin typeface="Cambria Math"/>
                                </a:rPr>
                                <m:t>𝐵</m:t>
                              </m:r>
                            </m:e>
                          </m:acc>
                        </m:e>
                      </m:nary>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1403648" y="3842656"/>
                <a:ext cx="1569532" cy="1061060"/>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2978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21</a:t>
            </a:fld>
            <a:endParaRPr lang="en-US" altLang="zh-CN"/>
          </a:p>
        </p:txBody>
      </p:sp>
      <p:sp>
        <p:nvSpPr>
          <p:cNvPr id="3" name="矩形 2"/>
          <p:cNvSpPr/>
          <p:nvPr/>
        </p:nvSpPr>
        <p:spPr>
          <a:xfrm>
            <a:off x="683568" y="764704"/>
            <a:ext cx="3892412" cy="584775"/>
          </a:xfrm>
          <a:prstGeom prst="rect">
            <a:avLst/>
          </a:prstGeom>
        </p:spPr>
        <p:txBody>
          <a:bodyPr wrap="none">
            <a:spAutoFit/>
          </a:bodyPr>
          <a:lstStyle/>
          <a:p>
            <a:r>
              <a:rPr lang="zh-CN" altLang="en-US" sz="3200" b="1" dirty="0">
                <a:solidFill>
                  <a:srgbClr val="0000FF"/>
                </a:solidFill>
                <a:latin typeface="仿宋" panose="02010609060101010101" pitchFamily="49" charset="-122"/>
                <a:ea typeface="仿宋" panose="02010609060101010101" pitchFamily="49" charset="-122"/>
              </a:rPr>
              <a:t>三</a:t>
            </a:r>
            <a:r>
              <a:rPr lang="zh-CN" altLang="en-US" sz="3200" b="1" dirty="0" smtClean="0">
                <a:solidFill>
                  <a:srgbClr val="0000FF"/>
                </a:solidFill>
                <a:latin typeface="仿宋" panose="02010609060101010101" pitchFamily="49" charset="-122"/>
                <a:ea typeface="仿宋" panose="02010609060101010101" pitchFamily="49" charset="-122"/>
              </a:rPr>
              <a:t>、运动</a:t>
            </a:r>
            <a:r>
              <a:rPr lang="zh-CN" altLang="en-US" sz="3200" b="1" dirty="0">
                <a:solidFill>
                  <a:srgbClr val="0000FF"/>
                </a:solidFill>
                <a:latin typeface="仿宋" panose="02010609060101010101" pitchFamily="49" charset="-122"/>
                <a:ea typeface="仿宋" panose="02010609060101010101" pitchFamily="49" charset="-122"/>
              </a:rPr>
              <a:t>电荷的磁场</a:t>
            </a:r>
            <a:endParaRPr lang="zh-CN" altLang="en-US" sz="3200" dirty="0">
              <a:latin typeface="仿宋" panose="02010609060101010101" pitchFamily="49" charset="-122"/>
              <a:ea typeface="仿宋" panose="02010609060101010101" pitchFamily="49" charset="-122"/>
            </a:endParaRPr>
          </a:p>
        </p:txBody>
      </p:sp>
      <p:pic>
        <p:nvPicPr>
          <p:cNvPr id="4" name="图片 3"/>
          <p:cNvPicPr>
            <a:picLocks noChangeAspect="1"/>
          </p:cNvPicPr>
          <p:nvPr/>
        </p:nvPicPr>
        <p:blipFill>
          <a:blip r:embed="rId3"/>
          <a:stretch>
            <a:fillRect/>
          </a:stretch>
        </p:blipFill>
        <p:spPr>
          <a:xfrm>
            <a:off x="5715643" y="1083033"/>
            <a:ext cx="2743200" cy="1857375"/>
          </a:xfrm>
          <a:prstGeom prst="rect">
            <a:avLst/>
          </a:prstGeom>
        </p:spPr>
      </p:pic>
      <p:sp>
        <p:nvSpPr>
          <p:cNvPr id="5" name="矩形 4"/>
          <p:cNvSpPr/>
          <p:nvPr/>
        </p:nvSpPr>
        <p:spPr>
          <a:xfrm>
            <a:off x="687016" y="1448780"/>
            <a:ext cx="4893096" cy="1477328"/>
          </a:xfrm>
          <a:prstGeom prst="rect">
            <a:avLst/>
          </a:prstGeom>
        </p:spPr>
        <p:txBody>
          <a:bodyPr wrap="square">
            <a:spAutoFit/>
          </a:bodyPr>
          <a:lstStyle/>
          <a:p>
            <a:pPr marL="342900" indent="-342900" algn="l">
              <a:lnSpc>
                <a:spcPct val="125000"/>
              </a:lnSpc>
              <a:buClr>
                <a:srgbClr val="0000FF"/>
              </a:buClr>
              <a:buFont typeface="Wingdings" panose="05000000000000000000" pitchFamily="2" charset="2"/>
              <a:buChar char="Ø"/>
            </a:pPr>
            <a:r>
              <a:rPr lang="zh-CN" altLang="en-US" kern="0" dirty="0" smtClean="0">
                <a:solidFill>
                  <a:prstClr val="black"/>
                </a:solidFill>
                <a:ea typeface="仿宋" panose="02010609060101010101" pitchFamily="49" charset="-122"/>
              </a:rPr>
              <a:t>载流导体产生的磁场是导体中大量作定向运动自由电子产生的磁场的宏观表现。</a:t>
            </a:r>
            <a:endParaRPr lang="zh-CN" altLang="en-US" dirty="0"/>
          </a:p>
        </p:txBody>
      </p:sp>
      <p:sp>
        <p:nvSpPr>
          <p:cNvPr id="6" name="矩形 5"/>
          <p:cNvSpPr/>
          <p:nvPr/>
        </p:nvSpPr>
        <p:spPr>
          <a:xfrm>
            <a:off x="688875" y="2926108"/>
            <a:ext cx="5026768" cy="1938992"/>
          </a:xfrm>
          <a:prstGeom prst="rect">
            <a:avLst/>
          </a:prstGeom>
        </p:spPr>
        <p:txBody>
          <a:bodyPr wrap="square">
            <a:spAutoFit/>
          </a:bodyPr>
          <a:lstStyle/>
          <a:p>
            <a:pPr marL="342900" indent="-342900" algn="l">
              <a:lnSpc>
                <a:spcPct val="125000"/>
              </a:lnSpc>
              <a:buClr>
                <a:srgbClr val="0000FF"/>
              </a:buClr>
              <a:buFont typeface="Wingdings" panose="05000000000000000000" pitchFamily="2" charset="2"/>
              <a:buChar char="Ø"/>
            </a:pPr>
            <a:r>
              <a:rPr lang="zh-CN" altLang="zh-CN" kern="0" dirty="0">
                <a:solidFill>
                  <a:prstClr val="black"/>
                </a:solidFill>
                <a:ea typeface="仿宋" panose="02010609060101010101" pitchFamily="49" charset="-122"/>
              </a:rPr>
              <a:t>单位体积内有</a:t>
            </a:r>
            <a:r>
              <a:rPr lang="en-US" altLang="zh-CN" kern="0" dirty="0">
                <a:solidFill>
                  <a:prstClr val="black"/>
                </a:solidFill>
                <a:ea typeface="仿宋" panose="02010609060101010101" pitchFamily="49" charset="-122"/>
              </a:rPr>
              <a:t>n</a:t>
            </a:r>
            <a:r>
              <a:rPr lang="zh-CN" altLang="zh-CN" kern="0" dirty="0">
                <a:solidFill>
                  <a:prstClr val="black"/>
                </a:solidFill>
                <a:ea typeface="仿宋" panose="02010609060101010101" pitchFamily="49" charset="-122"/>
              </a:rPr>
              <a:t>个带电粒子，每个粒子的电荷量为</a:t>
            </a:r>
            <a:r>
              <a:rPr lang="en-US" altLang="zh-CN" kern="0" dirty="0">
                <a:solidFill>
                  <a:prstClr val="black"/>
                </a:solidFill>
                <a:ea typeface="仿宋" panose="02010609060101010101" pitchFamily="49" charset="-122"/>
              </a:rPr>
              <a:t>q</a:t>
            </a:r>
            <a:r>
              <a:rPr lang="zh-CN" altLang="zh-CN" kern="0" dirty="0">
                <a:solidFill>
                  <a:prstClr val="black"/>
                </a:solidFill>
                <a:ea typeface="仿宋" panose="02010609060101010101" pitchFamily="49" charset="-122"/>
              </a:rPr>
              <a:t>，以平均速度</a:t>
            </a:r>
            <a:r>
              <a:rPr lang="en-US" altLang="zh-CN" kern="0" dirty="0">
                <a:solidFill>
                  <a:prstClr val="black"/>
                </a:solidFill>
                <a:ea typeface="仿宋" panose="02010609060101010101" pitchFamily="49" charset="-122"/>
              </a:rPr>
              <a:t>v</a:t>
            </a:r>
            <a:r>
              <a:rPr lang="zh-CN" altLang="zh-CN" kern="0" dirty="0">
                <a:solidFill>
                  <a:prstClr val="black"/>
                </a:solidFill>
                <a:ea typeface="仿宋" panose="02010609060101010101" pitchFamily="49" charset="-122"/>
              </a:rPr>
              <a:t>流动，单位时间通过导体截面</a:t>
            </a:r>
            <a:r>
              <a:rPr lang="en-US" altLang="zh-CN" kern="0" dirty="0">
                <a:solidFill>
                  <a:prstClr val="black"/>
                </a:solidFill>
                <a:ea typeface="仿宋" panose="02010609060101010101" pitchFamily="49" charset="-122"/>
              </a:rPr>
              <a:t>S</a:t>
            </a:r>
            <a:r>
              <a:rPr lang="zh-CN" altLang="zh-CN" kern="0" dirty="0">
                <a:solidFill>
                  <a:prstClr val="black"/>
                </a:solidFill>
                <a:ea typeface="仿宋" panose="02010609060101010101" pitchFamily="49" charset="-122"/>
              </a:rPr>
              <a:t>的电荷量为：</a:t>
            </a:r>
            <a:r>
              <a:rPr lang="en-US" altLang="zh-CN" kern="0" dirty="0" err="1">
                <a:solidFill>
                  <a:prstClr val="black"/>
                </a:solidFill>
                <a:ea typeface="仿宋" panose="02010609060101010101" pitchFamily="49" charset="-122"/>
              </a:rPr>
              <a:t>nqvS</a:t>
            </a:r>
            <a:r>
              <a:rPr lang="zh-CN" altLang="zh-CN" kern="0" dirty="0">
                <a:solidFill>
                  <a:prstClr val="black"/>
                </a:solidFill>
                <a:ea typeface="仿宋" panose="02010609060101010101" pitchFamily="49" charset="-122"/>
              </a:rPr>
              <a:t>；即</a:t>
            </a:r>
            <a:r>
              <a:rPr lang="en-US" altLang="zh-CN" kern="0" dirty="0">
                <a:solidFill>
                  <a:prstClr val="black"/>
                </a:solidFill>
                <a:ea typeface="仿宋" panose="02010609060101010101" pitchFamily="49" charset="-122"/>
              </a:rPr>
              <a:t> I</a:t>
            </a:r>
            <a:r>
              <a:rPr lang="zh-CN" altLang="zh-CN" kern="0" dirty="0">
                <a:solidFill>
                  <a:prstClr val="black"/>
                </a:solidFill>
                <a:ea typeface="仿宋" panose="02010609060101010101" pitchFamily="49" charset="-122"/>
              </a:rPr>
              <a:t>＝</a:t>
            </a:r>
            <a:r>
              <a:rPr lang="en-US" altLang="zh-CN" kern="0" dirty="0" err="1">
                <a:solidFill>
                  <a:prstClr val="black"/>
                </a:solidFill>
                <a:ea typeface="仿宋" panose="02010609060101010101" pitchFamily="49" charset="-122"/>
              </a:rPr>
              <a:t>nqvS</a:t>
            </a:r>
            <a:r>
              <a:rPr lang="zh-CN" altLang="en-US" kern="0" dirty="0">
                <a:solidFill>
                  <a:prstClr val="black"/>
                </a:solidFill>
                <a:ea typeface="仿宋" panose="02010609060101010101" pitchFamily="49" charset="-122"/>
              </a:rPr>
              <a:t>。</a:t>
            </a:r>
          </a:p>
        </p:txBody>
      </p:sp>
      <p:sp>
        <p:nvSpPr>
          <p:cNvPr id="7" name="矩形 6"/>
          <p:cNvSpPr/>
          <p:nvPr/>
        </p:nvSpPr>
        <p:spPr>
          <a:xfrm>
            <a:off x="1005772" y="4878386"/>
            <a:ext cx="3570208" cy="461665"/>
          </a:xfrm>
          <a:prstGeom prst="rect">
            <a:avLst/>
          </a:prstGeom>
        </p:spPr>
        <p:txBody>
          <a:bodyPr wrap="none">
            <a:spAutoFit/>
          </a:bodyPr>
          <a:lstStyle/>
          <a:p>
            <a:r>
              <a:rPr lang="zh-CN" altLang="zh-CN" kern="0" dirty="0">
                <a:solidFill>
                  <a:prstClr val="black"/>
                </a:solidFill>
                <a:ea typeface="仿宋" panose="02010609060101010101" pitchFamily="49" charset="-122"/>
              </a:rPr>
              <a:t>代入比奥－萨伐尔定律</a:t>
            </a:r>
            <a:r>
              <a:rPr lang="zh-CN" altLang="zh-CN" kern="100" dirty="0">
                <a:cs typeface="Times New Roman" panose="02020603050405020304" pitchFamily="18" charset="0"/>
              </a:rPr>
              <a:t>：</a:t>
            </a:r>
            <a:endParaRPr lang="zh-CN" altLang="en-US" dirty="0"/>
          </a:p>
        </p:txBody>
      </p:sp>
      <p:pic>
        <p:nvPicPr>
          <p:cNvPr id="92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7217" y="5379650"/>
            <a:ext cx="4774381" cy="90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7272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553200" y="6212160"/>
            <a:ext cx="1905000" cy="457200"/>
          </a:xfrm>
        </p:spPr>
        <p:txBody>
          <a:bodyPr/>
          <a:lstStyle/>
          <a:p>
            <a:pPr>
              <a:defRPr/>
            </a:pPr>
            <a:fld id="{DC3A563B-4F8C-46EA-BA1B-9CAF9F169970}" type="slidenum">
              <a:rPr lang="en-US" altLang="zh-CN" smtClean="0"/>
              <a:pPr>
                <a:defRPr/>
              </a:pPr>
              <a:t>22</a:t>
            </a:fld>
            <a:endParaRPr lang="en-US" altLang="zh-CN" dirty="0"/>
          </a:p>
        </p:txBody>
      </p:sp>
      <p:sp>
        <p:nvSpPr>
          <p:cNvPr id="3" name="矩形 2"/>
          <p:cNvSpPr/>
          <p:nvPr/>
        </p:nvSpPr>
        <p:spPr>
          <a:xfrm>
            <a:off x="935596" y="764704"/>
            <a:ext cx="7092788" cy="1015663"/>
          </a:xfrm>
          <a:prstGeom prst="rect">
            <a:avLst/>
          </a:prstGeom>
        </p:spPr>
        <p:txBody>
          <a:bodyPr wrap="square">
            <a:spAutoFit/>
          </a:bodyPr>
          <a:lstStyle/>
          <a:p>
            <a:pPr algn="l">
              <a:lnSpc>
                <a:spcPct val="125000"/>
              </a:lnSpc>
              <a:buClr>
                <a:srgbClr val="0000FF"/>
              </a:buClr>
            </a:pPr>
            <a:r>
              <a:rPr lang="zh-CN" altLang="zh-CN" kern="0" dirty="0">
                <a:solidFill>
                  <a:prstClr val="black"/>
                </a:solidFill>
                <a:ea typeface="仿宋" panose="02010609060101010101" pitchFamily="49" charset="-122"/>
              </a:rPr>
              <a:t>其中</a:t>
            </a:r>
            <a:r>
              <a:rPr lang="en-US" altLang="zh-CN" kern="0" dirty="0">
                <a:solidFill>
                  <a:prstClr val="black"/>
                </a:solidFill>
                <a:ea typeface="仿宋" panose="02010609060101010101" pitchFamily="49" charset="-122"/>
              </a:rPr>
              <a:t>v</a:t>
            </a:r>
            <a:r>
              <a:rPr lang="zh-CN" altLang="zh-CN" kern="0" dirty="0">
                <a:solidFill>
                  <a:prstClr val="black"/>
                </a:solidFill>
                <a:ea typeface="仿宋" panose="02010609060101010101" pitchFamily="49" charset="-122"/>
              </a:rPr>
              <a:t>的方向与电流元</a:t>
            </a:r>
            <a:r>
              <a:rPr lang="en-US" altLang="zh-CN" kern="0" dirty="0" err="1">
                <a:solidFill>
                  <a:prstClr val="black"/>
                </a:solidFill>
                <a:ea typeface="仿宋" panose="02010609060101010101" pitchFamily="49" charset="-122"/>
              </a:rPr>
              <a:t>Idl</a:t>
            </a:r>
            <a:r>
              <a:rPr lang="zh-CN" altLang="zh-CN" kern="0" dirty="0">
                <a:solidFill>
                  <a:prstClr val="black"/>
                </a:solidFill>
                <a:ea typeface="仿宋" panose="02010609060101010101" pitchFamily="49" charset="-122"/>
              </a:rPr>
              <a:t>的方向相同，且</a:t>
            </a:r>
            <a:r>
              <a:rPr lang="en-US" altLang="zh-CN" kern="0" dirty="0" err="1">
                <a:solidFill>
                  <a:prstClr val="black"/>
                </a:solidFill>
                <a:ea typeface="仿宋" panose="02010609060101010101" pitchFamily="49" charset="-122"/>
              </a:rPr>
              <a:t>dN</a:t>
            </a:r>
            <a:r>
              <a:rPr lang="zh-CN" altLang="zh-CN" kern="0" dirty="0">
                <a:solidFill>
                  <a:prstClr val="black"/>
                </a:solidFill>
                <a:ea typeface="仿宋" panose="02010609060101010101" pitchFamily="49" charset="-122"/>
              </a:rPr>
              <a:t>＝</a:t>
            </a:r>
            <a:r>
              <a:rPr lang="en-US" altLang="zh-CN" kern="0" dirty="0" err="1">
                <a:solidFill>
                  <a:prstClr val="black"/>
                </a:solidFill>
                <a:ea typeface="仿宋" panose="02010609060101010101" pitchFamily="49" charset="-122"/>
              </a:rPr>
              <a:t>nSdl</a:t>
            </a:r>
            <a:r>
              <a:rPr lang="zh-CN" altLang="zh-CN" kern="0" dirty="0">
                <a:solidFill>
                  <a:prstClr val="black"/>
                </a:solidFill>
                <a:ea typeface="仿宋" panose="02010609060101010101" pitchFamily="49" charset="-122"/>
              </a:rPr>
              <a:t>为电流元中带电粒子数。</a:t>
            </a:r>
            <a:endParaRPr lang="zh-CN" altLang="en-US" kern="0" dirty="0">
              <a:solidFill>
                <a:prstClr val="black"/>
              </a:solidFill>
              <a:ea typeface="仿宋" panose="02010609060101010101" pitchFamily="49" charset="-122"/>
            </a:endParaRPr>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1875" y="3001799"/>
            <a:ext cx="4824536" cy="874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1875" y="1856470"/>
            <a:ext cx="4774381" cy="90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右箭头 3"/>
          <p:cNvSpPr/>
          <p:nvPr/>
        </p:nvSpPr>
        <p:spPr bwMode="auto">
          <a:xfrm>
            <a:off x="946482" y="3361561"/>
            <a:ext cx="864096" cy="24200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6" name="矩形 5"/>
          <p:cNvSpPr/>
          <p:nvPr/>
        </p:nvSpPr>
        <p:spPr>
          <a:xfrm>
            <a:off x="958889" y="4044509"/>
            <a:ext cx="7321523" cy="1477328"/>
          </a:xfrm>
          <a:prstGeom prst="rect">
            <a:avLst/>
          </a:prstGeom>
        </p:spPr>
        <p:txBody>
          <a:bodyPr wrap="square">
            <a:spAutoFit/>
          </a:bodyPr>
          <a:lstStyle/>
          <a:p>
            <a:pPr algn="l">
              <a:lnSpc>
                <a:spcPct val="125000"/>
              </a:lnSpc>
              <a:buClr>
                <a:srgbClr val="0000FF"/>
              </a:buClr>
            </a:pPr>
            <a:r>
              <a:rPr lang="zh-CN" altLang="zh-CN" kern="0" dirty="0">
                <a:solidFill>
                  <a:prstClr val="black"/>
                </a:solidFill>
                <a:ea typeface="仿宋" panose="02010609060101010101" pitchFamily="49" charset="-122"/>
              </a:rPr>
              <a:t>此式说明，电流元</a:t>
            </a:r>
            <a:r>
              <a:rPr lang="en-US" altLang="zh-CN" kern="0" dirty="0" err="1">
                <a:solidFill>
                  <a:prstClr val="black"/>
                </a:solidFill>
                <a:ea typeface="仿宋" panose="02010609060101010101" pitchFamily="49" charset="-122"/>
              </a:rPr>
              <a:t>Idl</a:t>
            </a:r>
            <a:r>
              <a:rPr lang="zh-CN" altLang="zh-CN" kern="0" dirty="0">
                <a:solidFill>
                  <a:prstClr val="black"/>
                </a:solidFill>
                <a:ea typeface="仿宋" panose="02010609060101010101" pitchFamily="49" charset="-122"/>
              </a:rPr>
              <a:t>中，</a:t>
            </a:r>
            <a:r>
              <a:rPr lang="en-US" altLang="zh-CN" kern="0" dirty="0" err="1">
                <a:solidFill>
                  <a:prstClr val="black"/>
                </a:solidFill>
                <a:ea typeface="仿宋" panose="02010609060101010101" pitchFamily="49" charset="-122"/>
              </a:rPr>
              <a:t>dN</a:t>
            </a:r>
            <a:r>
              <a:rPr lang="zh-CN" altLang="zh-CN" kern="0" dirty="0">
                <a:solidFill>
                  <a:prstClr val="black"/>
                </a:solidFill>
                <a:ea typeface="仿宋" panose="02010609060101010101" pitchFamily="49" charset="-122"/>
              </a:rPr>
              <a:t>个带电粒子所产生的磁感应强度。单个电荷</a:t>
            </a:r>
            <a:r>
              <a:rPr lang="en-US" altLang="zh-CN" kern="0" dirty="0">
                <a:solidFill>
                  <a:prstClr val="black"/>
                </a:solidFill>
                <a:ea typeface="仿宋" panose="02010609060101010101" pitchFamily="49" charset="-122"/>
              </a:rPr>
              <a:t>q</a:t>
            </a:r>
            <a:r>
              <a:rPr lang="zh-CN" altLang="zh-CN" kern="0" dirty="0">
                <a:solidFill>
                  <a:prstClr val="black"/>
                </a:solidFill>
                <a:ea typeface="仿宋" panose="02010609060101010101" pitchFamily="49" charset="-122"/>
              </a:rPr>
              <a:t>，以速度</a:t>
            </a:r>
            <a:r>
              <a:rPr lang="en-US" altLang="zh-CN" kern="0" dirty="0">
                <a:solidFill>
                  <a:prstClr val="black"/>
                </a:solidFill>
                <a:ea typeface="仿宋" panose="02010609060101010101" pitchFamily="49" charset="-122"/>
              </a:rPr>
              <a:t>v</a:t>
            </a:r>
            <a:r>
              <a:rPr lang="zh-CN" altLang="zh-CN" kern="0" dirty="0">
                <a:solidFill>
                  <a:prstClr val="black"/>
                </a:solidFill>
                <a:ea typeface="仿宋" panose="02010609060101010101" pitchFamily="49" charset="-122"/>
              </a:rPr>
              <a:t>运动的带电粒子所产生的磁感应强度为：</a:t>
            </a:r>
            <a:endParaRPr lang="zh-CN" altLang="en-US" kern="0" dirty="0">
              <a:solidFill>
                <a:prstClr val="black"/>
              </a:solidFill>
              <a:ea typeface="仿宋" panose="02010609060101010101" pitchFamily="49" charset="-122"/>
            </a:endParaRPr>
          </a:p>
        </p:txBody>
      </p:sp>
      <p:pic>
        <p:nvPicPr>
          <p:cNvPr id="1024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7743" y="5521837"/>
            <a:ext cx="4677437" cy="837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1213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23</a:t>
            </a:fld>
            <a:endParaRPr lang="en-US" altLang="zh-CN"/>
          </a:p>
        </p:txBody>
      </p:sp>
      <p:sp>
        <p:nvSpPr>
          <p:cNvPr id="3" name="矩形 2"/>
          <p:cNvSpPr/>
          <p:nvPr/>
        </p:nvSpPr>
        <p:spPr>
          <a:xfrm>
            <a:off x="1007604" y="836712"/>
            <a:ext cx="4596130" cy="461665"/>
          </a:xfrm>
          <a:prstGeom prst="rect">
            <a:avLst/>
          </a:prstGeom>
        </p:spPr>
        <p:txBody>
          <a:bodyPr wrap="none">
            <a:spAutoFit/>
          </a:bodyPr>
          <a:lstStyle/>
          <a:p>
            <a:r>
              <a:rPr lang="zh-CN" altLang="zh-CN" kern="0" dirty="0">
                <a:solidFill>
                  <a:prstClr val="black"/>
                </a:solidFill>
                <a:ea typeface="仿宋" panose="02010609060101010101" pitchFamily="49" charset="-122"/>
              </a:rPr>
              <a:t>磁感应强度的方向由</a:t>
            </a:r>
            <a:r>
              <a:rPr lang="en-US" altLang="zh-CN" kern="0" dirty="0">
                <a:solidFill>
                  <a:prstClr val="black"/>
                </a:solidFill>
                <a:ea typeface="仿宋" panose="02010609060101010101" pitchFamily="49" charset="-122"/>
              </a:rPr>
              <a:t>v</a:t>
            </a:r>
            <a:r>
              <a:rPr lang="zh-CN" altLang="zh-CN" kern="0" dirty="0">
                <a:solidFill>
                  <a:prstClr val="black"/>
                </a:solidFill>
                <a:ea typeface="仿宋" panose="02010609060101010101" pitchFamily="49" charset="-122"/>
              </a:rPr>
              <a:t>×</a:t>
            </a:r>
            <a:r>
              <a:rPr lang="en-US" altLang="zh-CN" kern="0" dirty="0">
                <a:solidFill>
                  <a:prstClr val="black"/>
                </a:solidFill>
                <a:ea typeface="仿宋" panose="02010609060101010101" pitchFamily="49" charset="-122"/>
              </a:rPr>
              <a:t>r</a:t>
            </a:r>
            <a:r>
              <a:rPr lang="en-US" altLang="zh-CN" kern="0" baseline="30000" dirty="0">
                <a:solidFill>
                  <a:prstClr val="black"/>
                </a:solidFill>
                <a:ea typeface="仿宋" panose="02010609060101010101" pitchFamily="49" charset="-122"/>
              </a:rPr>
              <a:t>0</a:t>
            </a:r>
            <a:r>
              <a:rPr lang="zh-CN" altLang="zh-CN" kern="0" dirty="0">
                <a:solidFill>
                  <a:prstClr val="black"/>
                </a:solidFill>
                <a:ea typeface="仿宋" panose="02010609060101010101" pitchFamily="49" charset="-122"/>
              </a:rPr>
              <a:t>来确定</a:t>
            </a:r>
            <a:endParaRPr lang="zh-CN" altLang="en-US" kern="0" dirty="0">
              <a:solidFill>
                <a:prstClr val="black"/>
              </a:solidFill>
              <a:ea typeface="仿宋" panose="02010609060101010101" pitchFamily="49" charset="-122"/>
            </a:endParaRPr>
          </a:p>
        </p:txBody>
      </p:sp>
      <p:pic>
        <p:nvPicPr>
          <p:cNvPr id="4" name="图片 3"/>
          <p:cNvPicPr>
            <a:picLocks noChangeAspect="1"/>
          </p:cNvPicPr>
          <p:nvPr/>
        </p:nvPicPr>
        <p:blipFill>
          <a:blip r:embed="rId2"/>
          <a:stretch>
            <a:fillRect/>
          </a:stretch>
        </p:blipFill>
        <p:spPr>
          <a:xfrm>
            <a:off x="1927868" y="1808820"/>
            <a:ext cx="5577832" cy="1747441"/>
          </a:xfrm>
          <a:prstGeom prst="rect">
            <a:avLst/>
          </a:prstGeom>
        </p:spPr>
      </p:pic>
      <p:pic>
        <p:nvPicPr>
          <p:cNvPr id="6" name="图片 5"/>
          <p:cNvPicPr>
            <a:picLocks noChangeAspect="1"/>
          </p:cNvPicPr>
          <p:nvPr/>
        </p:nvPicPr>
        <p:blipFill>
          <a:blip r:embed="rId3"/>
          <a:stretch>
            <a:fillRect/>
          </a:stretch>
        </p:blipFill>
        <p:spPr>
          <a:xfrm>
            <a:off x="2303748" y="3985378"/>
            <a:ext cx="4926401" cy="1620180"/>
          </a:xfrm>
          <a:prstGeom prst="rect">
            <a:avLst/>
          </a:prstGeom>
        </p:spPr>
      </p:pic>
    </p:spTree>
    <p:extLst>
      <p:ext uri="{BB962C8B-B14F-4D97-AF65-F5344CB8AC3E}">
        <p14:creationId xmlns:p14="http://schemas.microsoft.com/office/powerpoint/2010/main" val="3263772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24</a:t>
            </a:fld>
            <a:endParaRPr lang="en-US" altLang="zh-CN"/>
          </a:p>
        </p:txBody>
      </p:sp>
      <p:sp>
        <p:nvSpPr>
          <p:cNvPr id="3" name="标题 4"/>
          <p:cNvSpPr txBox="1">
            <a:spLocks/>
          </p:cNvSpPr>
          <p:nvPr/>
        </p:nvSpPr>
        <p:spPr>
          <a:xfrm>
            <a:off x="539552" y="349905"/>
            <a:ext cx="7772400" cy="604822"/>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sz="3600" kern="0" dirty="0" smtClean="0">
                <a:solidFill>
                  <a:srgbClr val="C00000"/>
                </a:solidFill>
                <a:latin typeface="仿宋" panose="02010609060101010101" pitchFamily="49" charset="-122"/>
                <a:ea typeface="仿宋" panose="02010609060101010101" pitchFamily="49" charset="-122"/>
              </a:rPr>
              <a:t>*§3.</a:t>
            </a:r>
            <a:r>
              <a:rPr lang="zh-CN" altLang="en-US" sz="3600" kern="0" dirty="0" smtClean="0">
                <a:solidFill>
                  <a:srgbClr val="C00000"/>
                </a:solidFill>
                <a:latin typeface="仿宋" panose="02010609060101010101" pitchFamily="49" charset="-122"/>
                <a:ea typeface="仿宋" panose="02010609060101010101" pitchFamily="49" charset="-122"/>
              </a:rPr>
              <a:t>安培定律</a:t>
            </a:r>
          </a:p>
        </p:txBody>
      </p:sp>
      <p:pic>
        <p:nvPicPr>
          <p:cNvPr id="4" name="图片 3"/>
          <p:cNvPicPr>
            <a:picLocks noChangeAspect="1"/>
          </p:cNvPicPr>
          <p:nvPr/>
        </p:nvPicPr>
        <p:blipFill>
          <a:blip r:embed="rId2"/>
          <a:stretch>
            <a:fillRect/>
          </a:stretch>
        </p:blipFill>
        <p:spPr>
          <a:xfrm>
            <a:off x="1007604" y="1904244"/>
            <a:ext cx="7200800" cy="4416770"/>
          </a:xfrm>
          <a:prstGeom prst="rect">
            <a:avLst/>
          </a:prstGeom>
        </p:spPr>
      </p:pic>
      <p:sp>
        <p:nvSpPr>
          <p:cNvPr id="5" name="矩形 4"/>
          <p:cNvSpPr/>
          <p:nvPr/>
        </p:nvSpPr>
        <p:spPr>
          <a:xfrm>
            <a:off x="755576" y="1137098"/>
            <a:ext cx="4512775" cy="584775"/>
          </a:xfrm>
          <a:prstGeom prst="rect">
            <a:avLst/>
          </a:prstGeom>
        </p:spPr>
        <p:txBody>
          <a:bodyPr wrap="none">
            <a:spAutoFit/>
          </a:bodyPr>
          <a:lstStyle/>
          <a:p>
            <a:r>
              <a:rPr lang="en-US" altLang="zh-CN" sz="3200" b="1" dirty="0" smtClean="0">
                <a:solidFill>
                  <a:srgbClr val="0000FF"/>
                </a:solidFill>
                <a:latin typeface="仿宋" panose="02010609060101010101" pitchFamily="49" charset="-122"/>
                <a:ea typeface="仿宋" panose="02010609060101010101" pitchFamily="49" charset="-122"/>
              </a:rPr>
              <a:t>1. </a:t>
            </a:r>
            <a:r>
              <a:rPr lang="zh-CN" altLang="en-US" sz="3200" b="1" dirty="0" smtClean="0">
                <a:solidFill>
                  <a:srgbClr val="0000FF"/>
                </a:solidFill>
                <a:latin typeface="仿宋" panose="02010609060101010101" pitchFamily="49" charset="-122"/>
                <a:ea typeface="仿宋" panose="02010609060101010101" pitchFamily="49" charset="-122"/>
              </a:rPr>
              <a:t>安培的四个</a:t>
            </a:r>
            <a:r>
              <a:rPr lang="zh-CN" altLang="en-US" sz="3200" b="1" dirty="0" smtClean="0">
                <a:solidFill>
                  <a:srgbClr val="C00000"/>
                </a:solidFill>
                <a:latin typeface="仿宋" panose="02010609060101010101" pitchFamily="49" charset="-122"/>
                <a:ea typeface="仿宋" panose="02010609060101010101" pitchFamily="49" charset="-122"/>
              </a:rPr>
              <a:t>示零</a:t>
            </a:r>
            <a:r>
              <a:rPr lang="zh-CN" altLang="en-US" sz="3200" b="1" dirty="0" smtClean="0">
                <a:solidFill>
                  <a:srgbClr val="0000FF"/>
                </a:solidFill>
                <a:latin typeface="仿宋" panose="02010609060101010101" pitchFamily="49" charset="-122"/>
                <a:ea typeface="仿宋" panose="02010609060101010101" pitchFamily="49" charset="-122"/>
              </a:rPr>
              <a:t>实验</a:t>
            </a:r>
            <a:endParaRPr lang="zh-CN" altLang="en-US" sz="32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453822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25</a:t>
            </a:fld>
            <a:endParaRPr lang="en-US" altLang="zh-CN"/>
          </a:p>
        </p:txBody>
      </p:sp>
      <p:pic>
        <p:nvPicPr>
          <p:cNvPr id="3" name="图片 2"/>
          <p:cNvPicPr>
            <a:picLocks noChangeAspect="1"/>
          </p:cNvPicPr>
          <p:nvPr/>
        </p:nvPicPr>
        <p:blipFill>
          <a:blip r:embed="rId3"/>
          <a:stretch>
            <a:fillRect/>
          </a:stretch>
        </p:blipFill>
        <p:spPr>
          <a:xfrm>
            <a:off x="1187624" y="1592796"/>
            <a:ext cx="6984274" cy="4492749"/>
          </a:xfrm>
          <a:prstGeom prst="rect">
            <a:avLst/>
          </a:prstGeom>
        </p:spPr>
      </p:pic>
      <p:sp>
        <p:nvSpPr>
          <p:cNvPr id="4" name="矩形 3"/>
          <p:cNvSpPr/>
          <p:nvPr/>
        </p:nvSpPr>
        <p:spPr>
          <a:xfrm>
            <a:off x="1187624" y="692696"/>
            <a:ext cx="1215397" cy="584775"/>
          </a:xfrm>
          <a:prstGeom prst="rect">
            <a:avLst/>
          </a:prstGeom>
        </p:spPr>
        <p:txBody>
          <a:bodyPr wrap="none">
            <a:spAutoFit/>
          </a:bodyPr>
          <a:lstStyle/>
          <a:p>
            <a:r>
              <a:rPr lang="zh-CN" altLang="en-US" sz="3200" b="1" dirty="0" smtClean="0">
                <a:solidFill>
                  <a:srgbClr val="0000FF"/>
                </a:solidFill>
                <a:latin typeface="仿宋" panose="02010609060101010101" pitchFamily="49" charset="-122"/>
                <a:ea typeface="仿宋" panose="02010609060101010101" pitchFamily="49" charset="-122"/>
              </a:rPr>
              <a:t>实验</a:t>
            </a:r>
            <a:r>
              <a:rPr lang="en-US" altLang="zh-CN" sz="3200" b="1" dirty="0" smtClean="0">
                <a:solidFill>
                  <a:srgbClr val="0000FF"/>
                </a:solidFill>
                <a:latin typeface="仿宋" panose="02010609060101010101" pitchFamily="49" charset="-122"/>
                <a:ea typeface="仿宋" panose="02010609060101010101" pitchFamily="49" charset="-122"/>
              </a:rPr>
              <a:t>1</a:t>
            </a:r>
            <a:endParaRPr lang="zh-CN" altLang="en-US" sz="32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579110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26</a:t>
            </a:fld>
            <a:endParaRPr lang="en-US" altLang="zh-CN"/>
          </a:p>
        </p:txBody>
      </p:sp>
      <p:pic>
        <p:nvPicPr>
          <p:cNvPr id="3" name="图片 2"/>
          <p:cNvPicPr>
            <a:picLocks noChangeAspect="1"/>
          </p:cNvPicPr>
          <p:nvPr/>
        </p:nvPicPr>
        <p:blipFill>
          <a:blip r:embed="rId2"/>
          <a:stretch>
            <a:fillRect/>
          </a:stretch>
        </p:blipFill>
        <p:spPr>
          <a:xfrm>
            <a:off x="935596" y="1736812"/>
            <a:ext cx="7702087" cy="3888432"/>
          </a:xfrm>
          <a:prstGeom prst="rect">
            <a:avLst/>
          </a:prstGeom>
        </p:spPr>
      </p:pic>
      <p:sp>
        <p:nvSpPr>
          <p:cNvPr id="4" name="矩形 3"/>
          <p:cNvSpPr/>
          <p:nvPr/>
        </p:nvSpPr>
        <p:spPr>
          <a:xfrm>
            <a:off x="967678" y="800708"/>
            <a:ext cx="1215397" cy="584775"/>
          </a:xfrm>
          <a:prstGeom prst="rect">
            <a:avLst/>
          </a:prstGeom>
        </p:spPr>
        <p:txBody>
          <a:bodyPr wrap="none">
            <a:spAutoFit/>
          </a:bodyPr>
          <a:lstStyle/>
          <a:p>
            <a:r>
              <a:rPr lang="zh-CN" altLang="en-US" sz="3200" b="1" dirty="0" smtClean="0">
                <a:solidFill>
                  <a:srgbClr val="0000FF"/>
                </a:solidFill>
                <a:latin typeface="仿宋" panose="02010609060101010101" pitchFamily="49" charset="-122"/>
                <a:ea typeface="仿宋" panose="02010609060101010101" pitchFamily="49" charset="-122"/>
              </a:rPr>
              <a:t>实验</a:t>
            </a:r>
            <a:r>
              <a:rPr lang="en-US" altLang="zh-CN" sz="3200" b="1" dirty="0" smtClean="0">
                <a:solidFill>
                  <a:srgbClr val="0000FF"/>
                </a:solidFill>
                <a:latin typeface="仿宋" panose="02010609060101010101" pitchFamily="49" charset="-122"/>
                <a:ea typeface="仿宋" panose="02010609060101010101" pitchFamily="49" charset="-122"/>
              </a:rPr>
              <a:t>2</a:t>
            </a:r>
            <a:endParaRPr lang="zh-CN" altLang="en-US" sz="32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978148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27</a:t>
            </a:fld>
            <a:endParaRPr lang="en-US" altLang="zh-CN"/>
          </a:p>
        </p:txBody>
      </p:sp>
      <p:pic>
        <p:nvPicPr>
          <p:cNvPr id="3" name="图片 2"/>
          <p:cNvPicPr>
            <a:picLocks noChangeAspect="1"/>
          </p:cNvPicPr>
          <p:nvPr/>
        </p:nvPicPr>
        <p:blipFill>
          <a:blip r:embed="rId3"/>
          <a:stretch>
            <a:fillRect/>
          </a:stretch>
        </p:blipFill>
        <p:spPr>
          <a:xfrm>
            <a:off x="1079612" y="1520788"/>
            <a:ext cx="7378588" cy="4539881"/>
          </a:xfrm>
          <a:prstGeom prst="rect">
            <a:avLst/>
          </a:prstGeom>
        </p:spPr>
      </p:pic>
      <p:sp>
        <p:nvSpPr>
          <p:cNvPr id="4" name="矩形 3"/>
          <p:cNvSpPr/>
          <p:nvPr/>
        </p:nvSpPr>
        <p:spPr>
          <a:xfrm>
            <a:off x="967678" y="800708"/>
            <a:ext cx="1215397" cy="584775"/>
          </a:xfrm>
          <a:prstGeom prst="rect">
            <a:avLst/>
          </a:prstGeom>
        </p:spPr>
        <p:txBody>
          <a:bodyPr wrap="none">
            <a:spAutoFit/>
          </a:bodyPr>
          <a:lstStyle/>
          <a:p>
            <a:r>
              <a:rPr lang="zh-CN" altLang="en-US" sz="3200" b="1" dirty="0" smtClean="0">
                <a:solidFill>
                  <a:srgbClr val="0000FF"/>
                </a:solidFill>
                <a:latin typeface="仿宋" panose="02010609060101010101" pitchFamily="49" charset="-122"/>
                <a:ea typeface="仿宋" panose="02010609060101010101" pitchFamily="49" charset="-122"/>
              </a:rPr>
              <a:t>实验</a:t>
            </a:r>
            <a:r>
              <a:rPr lang="en-US" altLang="zh-CN" sz="3200" b="1" dirty="0" smtClean="0">
                <a:solidFill>
                  <a:srgbClr val="0000FF"/>
                </a:solidFill>
                <a:latin typeface="仿宋" panose="02010609060101010101" pitchFamily="49" charset="-122"/>
                <a:ea typeface="仿宋" panose="02010609060101010101" pitchFamily="49" charset="-122"/>
              </a:rPr>
              <a:t>3</a:t>
            </a:r>
            <a:endParaRPr lang="zh-CN" altLang="en-US" sz="32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672143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28</a:t>
            </a:fld>
            <a:endParaRPr lang="en-US" altLang="zh-CN"/>
          </a:p>
        </p:txBody>
      </p:sp>
      <p:pic>
        <p:nvPicPr>
          <p:cNvPr id="3" name="图片 2"/>
          <p:cNvPicPr>
            <a:picLocks noChangeAspect="1"/>
          </p:cNvPicPr>
          <p:nvPr/>
        </p:nvPicPr>
        <p:blipFill>
          <a:blip r:embed="rId2"/>
          <a:stretch>
            <a:fillRect/>
          </a:stretch>
        </p:blipFill>
        <p:spPr>
          <a:xfrm>
            <a:off x="897335" y="1304764"/>
            <a:ext cx="7560865" cy="4781736"/>
          </a:xfrm>
          <a:prstGeom prst="rect">
            <a:avLst/>
          </a:prstGeom>
        </p:spPr>
      </p:pic>
      <p:sp>
        <p:nvSpPr>
          <p:cNvPr id="4" name="矩形 3"/>
          <p:cNvSpPr/>
          <p:nvPr/>
        </p:nvSpPr>
        <p:spPr>
          <a:xfrm>
            <a:off x="893345" y="558089"/>
            <a:ext cx="1215397" cy="584775"/>
          </a:xfrm>
          <a:prstGeom prst="rect">
            <a:avLst/>
          </a:prstGeom>
        </p:spPr>
        <p:txBody>
          <a:bodyPr wrap="none">
            <a:spAutoFit/>
          </a:bodyPr>
          <a:lstStyle/>
          <a:p>
            <a:r>
              <a:rPr lang="zh-CN" altLang="en-US" sz="3200" b="1" dirty="0" smtClean="0">
                <a:solidFill>
                  <a:srgbClr val="0000FF"/>
                </a:solidFill>
                <a:latin typeface="仿宋" panose="02010609060101010101" pitchFamily="49" charset="-122"/>
                <a:ea typeface="仿宋" panose="02010609060101010101" pitchFamily="49" charset="-122"/>
              </a:rPr>
              <a:t>实验</a:t>
            </a:r>
            <a:r>
              <a:rPr lang="en-US" altLang="zh-CN" sz="3200" b="1" dirty="0" smtClean="0">
                <a:solidFill>
                  <a:srgbClr val="0000FF"/>
                </a:solidFill>
                <a:latin typeface="仿宋" panose="02010609060101010101" pitchFamily="49" charset="-122"/>
                <a:ea typeface="仿宋" panose="02010609060101010101" pitchFamily="49" charset="-122"/>
              </a:rPr>
              <a:t>4</a:t>
            </a:r>
            <a:endParaRPr lang="zh-CN" altLang="en-US" sz="32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953326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29</a:t>
            </a:fld>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3318360607"/>
              </p:ext>
            </p:extLst>
          </p:nvPr>
        </p:nvGraphicFramePr>
        <p:xfrm>
          <a:off x="1362075" y="1162446"/>
          <a:ext cx="5840413" cy="981075"/>
        </p:xfrm>
        <a:graphic>
          <a:graphicData uri="http://schemas.openxmlformats.org/presentationml/2006/ole">
            <mc:AlternateContent xmlns:mc="http://schemas.openxmlformats.org/markup-compatibility/2006">
              <mc:Choice xmlns:v="urn:schemas-microsoft-com:vml" Requires="v">
                <p:oleObj spid="_x0000_s8624" name="Equation" r:id="rId3" imgW="3022560" imgH="507960" progId="Equation.DSMT4">
                  <p:embed/>
                </p:oleObj>
              </mc:Choice>
              <mc:Fallback>
                <p:oleObj name="Equation" r:id="rId3" imgW="3022560" imgH="507960" progId="Equation.DSMT4">
                  <p:embed/>
                  <p:pic>
                    <p:nvPicPr>
                      <p:cNvPr id="0" name=""/>
                      <p:cNvPicPr/>
                      <p:nvPr/>
                    </p:nvPicPr>
                    <p:blipFill>
                      <a:blip r:embed="rId4"/>
                      <a:stretch>
                        <a:fillRect/>
                      </a:stretch>
                    </p:blipFill>
                    <p:spPr>
                      <a:xfrm>
                        <a:off x="1362075" y="1162446"/>
                        <a:ext cx="5840413" cy="981075"/>
                      </a:xfrm>
                      <a:prstGeom prst="rect">
                        <a:avLst/>
                      </a:prstGeom>
                    </p:spPr>
                  </p:pic>
                </p:oleObj>
              </mc:Fallback>
            </mc:AlternateContent>
          </a:graphicData>
        </a:graphic>
      </p:graphicFrame>
      <p:sp>
        <p:nvSpPr>
          <p:cNvPr id="4" name="文本框 3"/>
          <p:cNvSpPr txBox="1"/>
          <p:nvPr/>
        </p:nvSpPr>
        <p:spPr>
          <a:xfrm>
            <a:off x="1163433" y="2709886"/>
            <a:ext cx="1561646" cy="461665"/>
          </a:xfrm>
          <a:prstGeom prst="rect">
            <a:avLst/>
          </a:prstGeom>
          <a:noFill/>
        </p:spPr>
        <p:txBody>
          <a:bodyPr wrap="none" rtlCol="0">
            <a:spAutoFit/>
          </a:bodyPr>
          <a:lstStyle/>
          <a:p>
            <a:r>
              <a:rPr lang="en-US" altLang="zh-CN" dirty="0" smtClean="0">
                <a:ea typeface="仿宋" panose="02010609060101010101" pitchFamily="49" charset="-122"/>
              </a:rPr>
              <a:t>B.S</a:t>
            </a:r>
            <a:r>
              <a:rPr lang="zh-CN" altLang="en-US" dirty="0" smtClean="0">
                <a:ea typeface="仿宋" panose="02010609060101010101" pitchFamily="49" charset="-122"/>
              </a:rPr>
              <a:t>定律：</a:t>
            </a:r>
            <a:endParaRPr lang="zh-CN" altLang="en-US" dirty="0">
              <a:ea typeface="仿宋" panose="02010609060101010101" pitchFamily="49" charset="-122"/>
            </a:endParaRPr>
          </a:p>
        </p:txBody>
      </p:sp>
      <p:sp>
        <p:nvSpPr>
          <p:cNvPr id="5" name="文本框 4"/>
          <p:cNvSpPr txBox="1"/>
          <p:nvPr/>
        </p:nvSpPr>
        <p:spPr>
          <a:xfrm>
            <a:off x="899592" y="3507395"/>
            <a:ext cx="1921686" cy="461665"/>
          </a:xfrm>
          <a:prstGeom prst="rect">
            <a:avLst/>
          </a:prstGeom>
          <a:noFill/>
        </p:spPr>
        <p:txBody>
          <a:bodyPr wrap="square" rtlCol="0">
            <a:spAutoFit/>
          </a:bodyPr>
          <a:lstStyle/>
          <a:p>
            <a:r>
              <a:rPr lang="zh-CN" altLang="en-US" dirty="0" smtClean="0">
                <a:ea typeface="仿宋" panose="02010609060101010101" pitchFamily="49" charset="-122"/>
              </a:rPr>
              <a:t>安培力：</a:t>
            </a:r>
            <a:endParaRPr lang="zh-CN" altLang="en-US" dirty="0">
              <a:ea typeface="仿宋" panose="02010609060101010101" pitchFamily="49" charset="-122"/>
            </a:endParaRPr>
          </a:p>
        </p:txBody>
      </p:sp>
      <p:sp>
        <p:nvSpPr>
          <p:cNvPr id="6" name="文本框 5"/>
          <p:cNvSpPr txBox="1"/>
          <p:nvPr/>
        </p:nvSpPr>
        <p:spPr>
          <a:xfrm>
            <a:off x="5334685" y="3523712"/>
            <a:ext cx="1921686" cy="461665"/>
          </a:xfrm>
          <a:prstGeom prst="rect">
            <a:avLst/>
          </a:prstGeom>
          <a:noFill/>
        </p:spPr>
        <p:txBody>
          <a:bodyPr wrap="square" rtlCol="0">
            <a:spAutoFit/>
          </a:bodyPr>
          <a:lstStyle/>
          <a:p>
            <a:pPr algn="l"/>
            <a:r>
              <a:rPr lang="zh-CN" altLang="en-US" dirty="0" smtClean="0">
                <a:ea typeface="仿宋" panose="02010609060101010101" pitchFamily="49" charset="-122"/>
              </a:rPr>
              <a:t>洛伦兹力：</a:t>
            </a:r>
            <a:endParaRPr lang="zh-CN" altLang="en-US" dirty="0">
              <a:ea typeface="仿宋" panose="02010609060101010101" pitchFamily="49"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2284421656"/>
              </p:ext>
            </p:extLst>
          </p:nvPr>
        </p:nvGraphicFramePr>
        <p:xfrm>
          <a:off x="2828925" y="2535238"/>
          <a:ext cx="1965325" cy="811212"/>
        </p:xfrm>
        <a:graphic>
          <a:graphicData uri="http://schemas.openxmlformats.org/presentationml/2006/ole">
            <mc:AlternateContent xmlns:mc="http://schemas.openxmlformats.org/markup-compatibility/2006">
              <mc:Choice xmlns:v="urn:schemas-microsoft-com:vml" Requires="v">
                <p:oleObj spid="_x0000_s8625" name="Equation" r:id="rId5" imgW="1015920" imgH="419040" progId="Equation.DSMT4">
                  <p:embed/>
                </p:oleObj>
              </mc:Choice>
              <mc:Fallback>
                <p:oleObj name="Equation" r:id="rId5" imgW="1015920" imgH="419040" progId="Equation.DSMT4">
                  <p:embed/>
                  <p:pic>
                    <p:nvPicPr>
                      <p:cNvPr id="0" name=""/>
                      <p:cNvPicPr/>
                      <p:nvPr/>
                    </p:nvPicPr>
                    <p:blipFill>
                      <a:blip r:embed="rId6"/>
                      <a:stretch>
                        <a:fillRect/>
                      </a:stretch>
                    </p:blipFill>
                    <p:spPr>
                      <a:xfrm>
                        <a:off x="2828925" y="2535238"/>
                        <a:ext cx="1965325" cy="81121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86017914"/>
              </p:ext>
            </p:extLst>
          </p:nvPr>
        </p:nvGraphicFramePr>
        <p:xfrm>
          <a:off x="2897188" y="3473846"/>
          <a:ext cx="1746250" cy="508000"/>
        </p:xfrm>
        <a:graphic>
          <a:graphicData uri="http://schemas.openxmlformats.org/presentationml/2006/ole">
            <mc:AlternateContent xmlns:mc="http://schemas.openxmlformats.org/markup-compatibility/2006">
              <mc:Choice xmlns:v="urn:schemas-microsoft-com:vml" Requires="v">
                <p:oleObj spid="_x0000_s8626" name="Equation" r:id="rId7" imgW="787320" imgH="228600" progId="Equation.DSMT4">
                  <p:embed/>
                </p:oleObj>
              </mc:Choice>
              <mc:Fallback>
                <p:oleObj name="Equation" r:id="rId7" imgW="787320" imgH="228600" progId="Equation.DSMT4">
                  <p:embed/>
                  <p:pic>
                    <p:nvPicPr>
                      <p:cNvPr id="0" name=""/>
                      <p:cNvPicPr/>
                      <p:nvPr/>
                    </p:nvPicPr>
                    <p:blipFill>
                      <a:blip r:embed="rId8"/>
                      <a:stretch>
                        <a:fillRect/>
                      </a:stretch>
                    </p:blipFill>
                    <p:spPr>
                      <a:xfrm>
                        <a:off x="2897188" y="3473846"/>
                        <a:ext cx="1746250" cy="5080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455940058"/>
              </p:ext>
            </p:extLst>
          </p:nvPr>
        </p:nvGraphicFramePr>
        <p:xfrm>
          <a:off x="7216775" y="3454796"/>
          <a:ext cx="1592263" cy="530225"/>
        </p:xfrm>
        <a:graphic>
          <a:graphicData uri="http://schemas.openxmlformats.org/presentationml/2006/ole">
            <mc:AlternateContent xmlns:mc="http://schemas.openxmlformats.org/markup-compatibility/2006">
              <mc:Choice xmlns:v="urn:schemas-microsoft-com:vml" Requires="v">
                <p:oleObj spid="_x0000_s8627" name="Equation" r:id="rId9" imgW="685800" imgH="228600" progId="Equation.DSMT4">
                  <p:embed/>
                </p:oleObj>
              </mc:Choice>
              <mc:Fallback>
                <p:oleObj name="Equation" r:id="rId9" imgW="685800" imgH="228600" progId="Equation.DSMT4">
                  <p:embed/>
                  <p:pic>
                    <p:nvPicPr>
                      <p:cNvPr id="0" name=""/>
                      <p:cNvPicPr/>
                      <p:nvPr/>
                    </p:nvPicPr>
                    <p:blipFill>
                      <a:blip r:embed="rId10"/>
                      <a:stretch>
                        <a:fillRect/>
                      </a:stretch>
                    </p:blipFill>
                    <p:spPr>
                      <a:xfrm>
                        <a:off x="7216775" y="3454796"/>
                        <a:ext cx="1592263" cy="530225"/>
                      </a:xfrm>
                      <a:prstGeom prst="rect">
                        <a:avLst/>
                      </a:prstGeom>
                    </p:spPr>
                  </p:pic>
                </p:oleObj>
              </mc:Fallback>
            </mc:AlternateContent>
          </a:graphicData>
        </a:graphic>
      </p:graphicFrame>
      <p:sp>
        <p:nvSpPr>
          <p:cNvPr id="10" name="文本框 9"/>
          <p:cNvSpPr txBox="1"/>
          <p:nvPr/>
        </p:nvSpPr>
        <p:spPr>
          <a:xfrm>
            <a:off x="1163433" y="4515507"/>
            <a:ext cx="3738524" cy="461665"/>
          </a:xfrm>
          <a:prstGeom prst="rect">
            <a:avLst/>
          </a:prstGeom>
          <a:noFill/>
        </p:spPr>
        <p:txBody>
          <a:bodyPr wrap="none" rtlCol="0">
            <a:spAutoFit/>
          </a:bodyPr>
          <a:lstStyle/>
          <a:p>
            <a:r>
              <a:rPr lang="en-US" altLang="zh-CN" dirty="0" smtClean="0"/>
              <a:t>A</a:t>
            </a:r>
            <a:r>
              <a:rPr lang="zh-CN" altLang="en-US" dirty="0" smtClean="0">
                <a:ea typeface="仿宋" panose="02010609060101010101" pitchFamily="49" charset="-122"/>
              </a:rPr>
              <a:t>定律 </a:t>
            </a:r>
            <a:r>
              <a:rPr lang="en-US" altLang="zh-CN" dirty="0" smtClean="0">
                <a:ea typeface="仿宋" panose="02010609060101010101" pitchFamily="49" charset="-122"/>
              </a:rPr>
              <a:t>= B.S</a:t>
            </a:r>
            <a:r>
              <a:rPr lang="zh-CN" altLang="en-US" dirty="0">
                <a:ea typeface="仿宋" panose="02010609060101010101" pitchFamily="49" charset="-122"/>
              </a:rPr>
              <a:t>定律</a:t>
            </a:r>
            <a:r>
              <a:rPr lang="en-US" altLang="zh-CN" dirty="0">
                <a:ea typeface="仿宋" panose="02010609060101010101" pitchFamily="49" charset="-122"/>
              </a:rPr>
              <a:t>+A</a:t>
            </a:r>
            <a:r>
              <a:rPr lang="zh-CN" altLang="en-US" dirty="0">
                <a:ea typeface="仿宋" panose="02010609060101010101" pitchFamily="49" charset="-122"/>
              </a:rPr>
              <a:t>力公式</a:t>
            </a:r>
          </a:p>
        </p:txBody>
      </p:sp>
      <p:graphicFrame>
        <p:nvGraphicFramePr>
          <p:cNvPr id="11" name="对象 10"/>
          <p:cNvGraphicFramePr>
            <a:graphicFrameLocks noChangeAspect="1"/>
          </p:cNvGraphicFramePr>
          <p:nvPr>
            <p:extLst>
              <p:ext uri="{D42A27DB-BD31-4B8C-83A1-F6EECF244321}">
                <p14:modId xmlns:p14="http://schemas.microsoft.com/office/powerpoint/2010/main" val="489370004"/>
              </p:ext>
            </p:extLst>
          </p:nvPr>
        </p:nvGraphicFramePr>
        <p:xfrm>
          <a:off x="5334685" y="2704551"/>
          <a:ext cx="1289543" cy="603616"/>
        </p:xfrm>
        <a:graphic>
          <a:graphicData uri="http://schemas.openxmlformats.org/presentationml/2006/ole">
            <mc:AlternateContent xmlns:mc="http://schemas.openxmlformats.org/markup-compatibility/2006">
              <mc:Choice xmlns:v="urn:schemas-microsoft-com:vml" Requires="v">
                <p:oleObj spid="_x0000_s8628" name="Equation" r:id="rId11" imgW="596880" imgH="279360" progId="Equation.DSMT4">
                  <p:embed/>
                </p:oleObj>
              </mc:Choice>
              <mc:Fallback>
                <p:oleObj name="Equation" r:id="rId11" imgW="596880" imgH="279360" progId="Equation.DSMT4">
                  <p:embed/>
                  <p:pic>
                    <p:nvPicPr>
                      <p:cNvPr id="0" name=""/>
                      <p:cNvPicPr/>
                      <p:nvPr/>
                    </p:nvPicPr>
                    <p:blipFill>
                      <a:blip r:embed="rId12"/>
                      <a:stretch>
                        <a:fillRect/>
                      </a:stretch>
                    </p:blipFill>
                    <p:spPr>
                      <a:xfrm>
                        <a:off x="5334685" y="2704551"/>
                        <a:ext cx="1289543" cy="603616"/>
                      </a:xfrm>
                      <a:prstGeom prst="rect">
                        <a:avLst/>
                      </a:prstGeom>
                    </p:spPr>
                  </p:pic>
                </p:oleObj>
              </mc:Fallback>
            </mc:AlternateContent>
          </a:graphicData>
        </a:graphic>
      </p:graphicFrame>
      <p:grpSp>
        <p:nvGrpSpPr>
          <p:cNvPr id="12" name="Group 22"/>
          <p:cNvGrpSpPr>
            <a:grpSpLocks/>
          </p:cNvGrpSpPr>
          <p:nvPr/>
        </p:nvGrpSpPr>
        <p:grpSpPr bwMode="auto">
          <a:xfrm>
            <a:off x="2714849" y="5383329"/>
            <a:ext cx="3954464" cy="461963"/>
            <a:chOff x="1384" y="1703"/>
            <a:chExt cx="2491" cy="291"/>
          </a:xfrm>
        </p:grpSpPr>
        <p:sp>
          <p:nvSpPr>
            <p:cNvPr id="13" name="Text Box 11"/>
            <p:cNvSpPr txBox="1">
              <a:spLocks noChangeArrowheads="1"/>
            </p:cNvSpPr>
            <p:nvPr/>
          </p:nvSpPr>
          <p:spPr bwMode="auto">
            <a:xfrm>
              <a:off x="1384" y="1703"/>
              <a:ext cx="2491" cy="291"/>
            </a:xfrm>
            <a:prstGeom prst="rect">
              <a:avLst/>
            </a:prstGeom>
            <a:noFill/>
            <a:ln w="12700" cap="sq">
              <a:noFill/>
              <a:miter lim="800000"/>
              <a:headEnd type="none" w="sm" len="sm"/>
              <a:tailEnd type="none" w="sm" len="sm"/>
            </a:ln>
          </p:spPr>
          <p:txBody>
            <a:bodyPr wrap="none">
              <a:spAutoFit/>
            </a:bodyPr>
            <a:lstStyle/>
            <a:p>
              <a:pPr>
                <a:spcBef>
                  <a:spcPct val="0"/>
                </a:spcBef>
              </a:pPr>
              <a:r>
                <a:rPr lang="zh-CN" altLang="en-US" sz="2400" dirty="0" smtClean="0">
                  <a:solidFill>
                    <a:schemeClr val="tx1"/>
                  </a:solidFill>
                  <a:latin typeface="仿宋" panose="02010609060101010101" pitchFamily="49" charset="-122"/>
                  <a:ea typeface="仿宋" panose="02010609060101010101" pitchFamily="49" charset="-122"/>
                </a:rPr>
                <a:t>电</a:t>
              </a:r>
              <a:r>
                <a:rPr lang="zh-CN" altLang="en-US" dirty="0">
                  <a:latin typeface="仿宋" panose="02010609060101010101" pitchFamily="49" charset="-122"/>
                  <a:ea typeface="仿宋" panose="02010609060101010101" pitchFamily="49" charset="-122"/>
                </a:rPr>
                <a:t>流</a:t>
              </a:r>
              <a:r>
                <a:rPr lang="zh-CN" altLang="en-US" sz="2400" dirty="0" smtClean="0">
                  <a:solidFill>
                    <a:schemeClr val="tx1"/>
                  </a:solidFill>
                  <a:ea typeface="宋体" pitchFamily="2" charset="-122"/>
                </a:rPr>
                <a:t>            </a:t>
              </a:r>
              <a:r>
                <a:rPr lang="zh-CN" altLang="en-US" dirty="0">
                  <a:latin typeface="仿宋" panose="02010609060101010101" pitchFamily="49" charset="-122"/>
                  <a:ea typeface="仿宋" panose="02010609060101010101" pitchFamily="49" charset="-122"/>
                </a:rPr>
                <a:t>磁</a:t>
              </a:r>
              <a:r>
                <a:rPr lang="zh-CN" altLang="en-US" sz="2400" dirty="0" smtClean="0">
                  <a:solidFill>
                    <a:schemeClr val="tx1"/>
                  </a:solidFill>
                  <a:latin typeface="仿宋" panose="02010609060101010101" pitchFamily="49" charset="-122"/>
                  <a:ea typeface="仿宋" panose="02010609060101010101" pitchFamily="49" charset="-122"/>
                </a:rPr>
                <a:t>场</a:t>
              </a:r>
              <a:r>
                <a:rPr lang="zh-CN" altLang="en-US" sz="2400" dirty="0" smtClean="0">
                  <a:solidFill>
                    <a:schemeClr val="tx1"/>
                  </a:solidFill>
                  <a:ea typeface="宋体" pitchFamily="2" charset="-122"/>
                </a:rPr>
                <a:t>             </a:t>
              </a:r>
              <a:r>
                <a:rPr lang="zh-CN" altLang="en-US" sz="2400" dirty="0" smtClean="0">
                  <a:solidFill>
                    <a:schemeClr val="tx1"/>
                  </a:solidFill>
                  <a:latin typeface="仿宋" panose="02010609060101010101" pitchFamily="49" charset="-122"/>
                  <a:ea typeface="仿宋" panose="02010609060101010101" pitchFamily="49" charset="-122"/>
                </a:rPr>
                <a:t>电流</a:t>
              </a:r>
              <a:endParaRPr lang="zh-CN" altLang="en-US" sz="2400" dirty="0">
                <a:solidFill>
                  <a:schemeClr val="tx1"/>
                </a:solidFill>
                <a:latin typeface="仿宋" panose="02010609060101010101" pitchFamily="49" charset="-122"/>
                <a:ea typeface="仿宋" panose="02010609060101010101" pitchFamily="49" charset="-122"/>
              </a:endParaRPr>
            </a:p>
          </p:txBody>
        </p:sp>
        <p:sp>
          <p:nvSpPr>
            <p:cNvPr id="14" name="AutoShape 20"/>
            <p:cNvSpPr>
              <a:spLocks noChangeArrowheads="1"/>
            </p:cNvSpPr>
            <p:nvPr/>
          </p:nvSpPr>
          <p:spPr bwMode="auto">
            <a:xfrm>
              <a:off x="1920" y="1776"/>
              <a:ext cx="432" cy="144"/>
            </a:xfrm>
            <a:prstGeom prst="leftRightArrow">
              <a:avLst>
                <a:gd name="adj1" fmla="val 50000"/>
                <a:gd name="adj2" fmla="val 60000"/>
              </a:avLst>
            </a:prstGeom>
            <a:solidFill>
              <a:srgbClr val="FFFF66"/>
            </a:solidFill>
            <a:ln w="12700">
              <a:solidFill>
                <a:srgbClr val="FF00FF"/>
              </a:solidFill>
              <a:miter lim="800000"/>
              <a:headEnd/>
              <a:tailEnd/>
            </a:ln>
          </p:spPr>
          <p:txBody>
            <a:bodyPr wrap="none" lIns="90000" tIns="46800" rIns="90000" bIns="46800" anchor="ctr">
              <a:spAutoFit/>
            </a:bodyPr>
            <a:lstStyle/>
            <a:p>
              <a:endParaRPr lang="zh-CN" altLang="en-US"/>
            </a:p>
          </p:txBody>
        </p:sp>
        <p:sp>
          <p:nvSpPr>
            <p:cNvPr id="15" name="AutoShape 21"/>
            <p:cNvSpPr>
              <a:spLocks noChangeArrowheads="1"/>
            </p:cNvSpPr>
            <p:nvPr/>
          </p:nvSpPr>
          <p:spPr bwMode="auto">
            <a:xfrm>
              <a:off x="2880" y="1776"/>
              <a:ext cx="432" cy="144"/>
            </a:xfrm>
            <a:prstGeom prst="leftRightArrow">
              <a:avLst>
                <a:gd name="adj1" fmla="val 50000"/>
                <a:gd name="adj2" fmla="val 60000"/>
              </a:avLst>
            </a:prstGeom>
            <a:solidFill>
              <a:srgbClr val="FFFF66"/>
            </a:solidFill>
            <a:ln w="12700">
              <a:solidFill>
                <a:srgbClr val="FF00FF"/>
              </a:solidFill>
              <a:miter lim="800000"/>
              <a:headEnd/>
              <a:tailEnd/>
            </a:ln>
          </p:spPr>
          <p:txBody>
            <a:bodyPr wrap="none" lIns="90000" tIns="46800" rIns="90000" bIns="46800" anchor="ctr">
              <a:spAutoFit/>
            </a:bodyPr>
            <a:lstStyle/>
            <a:p>
              <a:endParaRPr lang="zh-CN" altLang="en-US"/>
            </a:p>
          </p:txBody>
        </p:sp>
      </p:grpSp>
    </p:spTree>
    <p:extLst>
      <p:ext uri="{BB962C8B-B14F-4D97-AF65-F5344CB8AC3E}">
        <p14:creationId xmlns:p14="http://schemas.microsoft.com/office/powerpoint/2010/main" val="1703269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3</a:t>
            </a:fld>
            <a:endParaRPr lang="en-US" altLang="zh-CN"/>
          </a:p>
        </p:txBody>
      </p:sp>
      <p:pic>
        <p:nvPicPr>
          <p:cNvPr id="3" name="图片 2"/>
          <p:cNvPicPr>
            <a:picLocks noChangeAspect="1"/>
          </p:cNvPicPr>
          <p:nvPr/>
        </p:nvPicPr>
        <p:blipFill>
          <a:blip r:embed="rId2"/>
          <a:stretch>
            <a:fillRect/>
          </a:stretch>
        </p:blipFill>
        <p:spPr>
          <a:xfrm>
            <a:off x="2744225" y="728700"/>
            <a:ext cx="3519963" cy="865076"/>
          </a:xfrm>
          <a:prstGeom prst="rect">
            <a:avLst/>
          </a:prstGeom>
        </p:spPr>
      </p:pic>
      <p:pic>
        <p:nvPicPr>
          <p:cNvPr id="4" name="图片 3"/>
          <p:cNvPicPr>
            <a:picLocks noChangeAspect="1"/>
          </p:cNvPicPr>
          <p:nvPr/>
        </p:nvPicPr>
        <p:blipFill>
          <a:blip r:embed="rId3"/>
          <a:stretch>
            <a:fillRect/>
          </a:stretch>
        </p:blipFill>
        <p:spPr>
          <a:xfrm>
            <a:off x="1079612" y="1988840"/>
            <a:ext cx="7262655" cy="2175110"/>
          </a:xfrm>
          <a:prstGeom prst="rect">
            <a:avLst/>
          </a:prstGeom>
        </p:spPr>
      </p:pic>
    </p:spTree>
    <p:extLst>
      <p:ext uri="{BB962C8B-B14F-4D97-AF65-F5344CB8AC3E}">
        <p14:creationId xmlns:p14="http://schemas.microsoft.com/office/powerpoint/2010/main" val="29850579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30</a:t>
            </a:fld>
            <a:endParaRPr lang="en-US" altLang="zh-CN"/>
          </a:p>
        </p:txBody>
      </p:sp>
      <p:pic>
        <p:nvPicPr>
          <p:cNvPr id="3" name="图片 2"/>
          <p:cNvPicPr>
            <a:picLocks noChangeAspect="1"/>
          </p:cNvPicPr>
          <p:nvPr/>
        </p:nvPicPr>
        <p:blipFill>
          <a:blip r:embed="rId2"/>
          <a:stretch>
            <a:fillRect/>
          </a:stretch>
        </p:blipFill>
        <p:spPr>
          <a:xfrm>
            <a:off x="935596" y="1736812"/>
            <a:ext cx="6828571" cy="4066667"/>
          </a:xfrm>
          <a:prstGeom prst="rect">
            <a:avLst/>
          </a:prstGeom>
        </p:spPr>
      </p:pic>
      <p:sp>
        <p:nvSpPr>
          <p:cNvPr id="4" name="文本框 3"/>
          <p:cNvSpPr txBox="1"/>
          <p:nvPr/>
        </p:nvSpPr>
        <p:spPr>
          <a:xfrm>
            <a:off x="683568" y="872716"/>
            <a:ext cx="4493538" cy="523220"/>
          </a:xfrm>
          <a:prstGeom prst="rect">
            <a:avLst/>
          </a:prstGeom>
          <a:noFill/>
        </p:spPr>
        <p:txBody>
          <a:bodyPr wrap="none" rtlCol="0">
            <a:spAutoFit/>
          </a:bodyPr>
          <a:lstStyle/>
          <a:p>
            <a:r>
              <a:rPr lang="zh-CN" altLang="en-US" sz="2800" dirty="0" smtClean="0">
                <a:latin typeface="黑体" panose="02010609060101010101" pitchFamily="49" charset="-122"/>
                <a:ea typeface="黑体" panose="02010609060101010101" pitchFamily="49" charset="-122"/>
              </a:rPr>
              <a:t>电流强度单位：安培的定义</a:t>
            </a:r>
            <a:endParaRPr lang="zh-CN" altLang="en-US"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03747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31</a:t>
            </a:fld>
            <a:endParaRPr lang="en-US" altLang="zh-CN"/>
          </a:p>
        </p:txBody>
      </p:sp>
      <p:sp>
        <p:nvSpPr>
          <p:cNvPr id="3" name="内容占位符 2"/>
          <p:cNvSpPr txBox="1">
            <a:spLocks/>
          </p:cNvSpPr>
          <p:nvPr/>
        </p:nvSpPr>
        <p:spPr>
          <a:xfrm>
            <a:off x="683568" y="1081718"/>
            <a:ext cx="7740860" cy="5760640"/>
          </a:xfrm>
          <a:prstGeom prst="rect">
            <a:avLst/>
          </a:prstGeom>
        </p:spPr>
        <p:txBody>
          <a:bodyPr>
            <a:no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125000"/>
              </a:lnSpc>
              <a:buFontTx/>
              <a:buNone/>
            </a:pPr>
            <a:r>
              <a:rPr lang="zh-CN" altLang="en-US" sz="2400" kern="0" dirty="0">
                <a:latin typeface="Times New Roman" panose="02020603050405020304" pitchFamily="18" charset="0"/>
                <a:ea typeface="仿宋" panose="02010609060101010101" pitchFamily="49" charset="-122"/>
              </a:rPr>
              <a:t>长为</a:t>
            </a:r>
            <a:r>
              <a:rPr lang="en-US" altLang="zh-CN" sz="2400" kern="0" dirty="0">
                <a:latin typeface="Times New Roman" panose="02020603050405020304" pitchFamily="18" charset="0"/>
                <a:ea typeface="仿宋" panose="02010609060101010101" pitchFamily="49" charset="-122"/>
              </a:rPr>
              <a:t>L</a:t>
            </a:r>
            <a:r>
              <a:rPr lang="zh-CN" altLang="en-US" sz="2400" kern="0" dirty="0">
                <a:latin typeface="Times New Roman" panose="02020603050405020304" pitchFamily="18" charset="0"/>
                <a:ea typeface="仿宋" panose="02010609060101010101" pitchFamily="49" charset="-122"/>
              </a:rPr>
              <a:t>的直导线通有恒定电流</a:t>
            </a:r>
            <a:r>
              <a:rPr lang="en-US" altLang="zh-CN" sz="2400" kern="0" dirty="0">
                <a:latin typeface="Times New Roman" panose="02020603050405020304" pitchFamily="18" charset="0"/>
                <a:ea typeface="仿宋" panose="02010609060101010101" pitchFamily="49" charset="-122"/>
              </a:rPr>
              <a:t>I</a:t>
            </a:r>
            <a:r>
              <a:rPr lang="zh-CN" altLang="en-US" sz="2400" kern="0" dirty="0" smtClean="0">
                <a:latin typeface="Times New Roman" panose="02020603050405020304" pitchFamily="18" charset="0"/>
                <a:ea typeface="仿宋" panose="02010609060101010101" pitchFamily="49" charset="-122"/>
              </a:rPr>
              <a:t>。</a:t>
            </a:r>
            <a:endParaRPr lang="en-US" altLang="zh-CN" sz="2400" kern="0" dirty="0" smtClean="0">
              <a:latin typeface="Times New Roman" panose="02020603050405020304" pitchFamily="18" charset="0"/>
              <a:ea typeface="仿宋" panose="02010609060101010101" pitchFamily="49" charset="-122"/>
            </a:endParaRPr>
          </a:p>
          <a:p>
            <a:pPr marL="0" indent="0">
              <a:lnSpc>
                <a:spcPct val="125000"/>
              </a:lnSpc>
              <a:buFontTx/>
              <a:buNone/>
            </a:pPr>
            <a:r>
              <a:rPr lang="zh-CN" altLang="en-US" sz="2400" kern="0" dirty="0">
                <a:latin typeface="Times New Roman" panose="02020603050405020304" pitchFamily="18" charset="0"/>
                <a:ea typeface="仿宋" panose="02010609060101010101" pitchFamily="49" charset="-122"/>
              </a:rPr>
              <a:t>求：距离直导线为</a:t>
            </a:r>
            <a:r>
              <a:rPr lang="en-US" altLang="zh-CN" sz="2400" kern="0" dirty="0">
                <a:latin typeface="Times New Roman" panose="02020603050405020304" pitchFamily="18" charset="0"/>
                <a:ea typeface="仿宋" panose="02010609060101010101" pitchFamily="49" charset="-122"/>
              </a:rPr>
              <a:t>a</a:t>
            </a:r>
            <a:r>
              <a:rPr lang="zh-CN" altLang="en-US" sz="2400" kern="0" dirty="0">
                <a:latin typeface="Times New Roman" panose="02020603050405020304" pitchFamily="18" charset="0"/>
                <a:ea typeface="仿宋" panose="02010609060101010101" pitchFamily="49" charset="-122"/>
              </a:rPr>
              <a:t>处一点</a:t>
            </a:r>
            <a:r>
              <a:rPr lang="en-US" altLang="zh-CN" sz="2400" kern="0" dirty="0">
                <a:latin typeface="Times New Roman" panose="02020603050405020304" pitchFamily="18" charset="0"/>
                <a:ea typeface="仿宋" panose="02010609060101010101" pitchFamily="49" charset="-122"/>
              </a:rPr>
              <a:t>P</a:t>
            </a:r>
            <a:r>
              <a:rPr lang="zh-CN" altLang="en-US" sz="2400" kern="0" dirty="0">
                <a:latin typeface="Times New Roman" panose="02020603050405020304" pitchFamily="18" charset="0"/>
                <a:ea typeface="仿宋" panose="02010609060101010101" pitchFamily="49" charset="-122"/>
              </a:rPr>
              <a:t>的磁感应强度</a:t>
            </a:r>
            <a:r>
              <a:rPr lang="en-US" altLang="zh-CN" sz="2400" kern="0" dirty="0" smtClean="0">
                <a:latin typeface="Times New Roman" panose="02020603050405020304" pitchFamily="18" charset="0"/>
                <a:ea typeface="仿宋" panose="02010609060101010101" pitchFamily="49" charset="-122"/>
              </a:rPr>
              <a:t>B</a:t>
            </a:r>
            <a:r>
              <a:rPr lang="zh-CN" altLang="en-US" sz="2400" kern="0" dirty="0" smtClean="0">
                <a:latin typeface="Times New Roman" panose="02020603050405020304" pitchFamily="18" charset="0"/>
                <a:ea typeface="仿宋" panose="02010609060101010101" pitchFamily="49" charset="-122"/>
              </a:rPr>
              <a:t>。</a:t>
            </a:r>
            <a:endParaRPr lang="en-US" altLang="zh-CN" sz="2400" kern="0" dirty="0" smtClean="0">
              <a:latin typeface="Times New Roman" panose="02020603050405020304" pitchFamily="18" charset="0"/>
              <a:ea typeface="仿宋" panose="02010609060101010101" pitchFamily="49" charset="-122"/>
            </a:endParaRPr>
          </a:p>
        </p:txBody>
      </p:sp>
      <p:sp>
        <p:nvSpPr>
          <p:cNvPr id="4" name="矩形 3"/>
          <p:cNvSpPr/>
          <p:nvPr/>
        </p:nvSpPr>
        <p:spPr>
          <a:xfrm>
            <a:off x="683568" y="506135"/>
            <a:ext cx="957313" cy="562398"/>
          </a:xfrm>
          <a:prstGeom prst="rect">
            <a:avLst/>
          </a:prstGeom>
        </p:spPr>
        <p:txBody>
          <a:bodyPr wrap="none">
            <a:spAutoFit/>
          </a:bodyPr>
          <a:lstStyle/>
          <a:p>
            <a:pPr marL="0" indent="0">
              <a:lnSpc>
                <a:spcPct val="145000"/>
              </a:lnSpc>
              <a:buNone/>
            </a:pPr>
            <a:r>
              <a:rPr lang="zh-CN" altLang="en-US" b="1" dirty="0" smtClean="0">
                <a:ea typeface="仿宋" panose="02010609060101010101" pitchFamily="49" charset="-122"/>
              </a:rPr>
              <a:t>例题</a:t>
            </a:r>
            <a:r>
              <a:rPr lang="en-US" altLang="zh-CN" b="1" dirty="0" smtClean="0">
                <a:ea typeface="仿宋" panose="02010609060101010101" pitchFamily="49" charset="-122"/>
              </a:rPr>
              <a:t>1</a:t>
            </a:r>
            <a:endParaRPr lang="en-US" altLang="zh-CN" b="1" dirty="0">
              <a:ea typeface="仿宋" panose="02010609060101010101" pitchFamily="49" charset="-122"/>
            </a:endParaRPr>
          </a:p>
        </p:txBody>
      </p:sp>
      <p:pic>
        <p:nvPicPr>
          <p:cNvPr id="6" name="图片 5"/>
          <p:cNvPicPr>
            <a:picLocks noChangeAspect="1"/>
          </p:cNvPicPr>
          <p:nvPr/>
        </p:nvPicPr>
        <p:blipFill>
          <a:blip r:embed="rId2"/>
          <a:stretch>
            <a:fillRect/>
          </a:stretch>
        </p:blipFill>
        <p:spPr>
          <a:xfrm>
            <a:off x="6156176" y="2348880"/>
            <a:ext cx="2268252" cy="3262074"/>
          </a:xfrm>
          <a:prstGeom prst="rect">
            <a:avLst/>
          </a:prstGeom>
        </p:spPr>
      </p:pic>
      <p:sp>
        <p:nvSpPr>
          <p:cNvPr id="7" name="矩形 6"/>
          <p:cNvSpPr/>
          <p:nvPr/>
        </p:nvSpPr>
        <p:spPr>
          <a:xfrm>
            <a:off x="683568" y="2348880"/>
            <a:ext cx="4527200" cy="461665"/>
          </a:xfrm>
          <a:prstGeom prst="rect">
            <a:avLst/>
          </a:prstGeom>
        </p:spPr>
        <p:txBody>
          <a:bodyPr wrap="none">
            <a:spAutoFit/>
          </a:bodyPr>
          <a:lstStyle/>
          <a:p>
            <a:r>
              <a:rPr lang="zh-CN" altLang="zh-CN" kern="0" dirty="0">
                <a:ea typeface="仿宋" panose="02010609060101010101" pitchFamily="49" charset="-122"/>
              </a:rPr>
              <a:t>解：在直导线上取一电流元</a:t>
            </a:r>
            <a:r>
              <a:rPr lang="en-US" altLang="zh-CN" kern="0" dirty="0" err="1">
                <a:ea typeface="仿宋" panose="02010609060101010101" pitchFamily="49" charset="-122"/>
              </a:rPr>
              <a:t>Idl</a:t>
            </a:r>
            <a:r>
              <a:rPr lang="zh-CN" altLang="zh-CN" kern="0" dirty="0">
                <a:ea typeface="仿宋" panose="02010609060101010101" pitchFamily="49" charset="-122"/>
              </a:rPr>
              <a:t>，</a:t>
            </a:r>
            <a:endParaRPr lang="zh-CN" altLang="en-US" kern="0" dirty="0">
              <a:ea typeface="仿宋" panose="02010609060101010101" pitchFamily="49" charset="-122"/>
            </a:endParaRPr>
          </a:p>
        </p:txBody>
      </p:sp>
      <p:sp>
        <p:nvSpPr>
          <p:cNvPr id="8" name="矩形 7"/>
          <p:cNvSpPr/>
          <p:nvPr/>
        </p:nvSpPr>
        <p:spPr>
          <a:xfrm>
            <a:off x="1085280" y="2866768"/>
            <a:ext cx="4408579" cy="461665"/>
          </a:xfrm>
          <a:prstGeom prst="rect">
            <a:avLst/>
          </a:prstGeom>
        </p:spPr>
        <p:txBody>
          <a:bodyPr wrap="none">
            <a:spAutoFit/>
          </a:bodyPr>
          <a:lstStyle/>
          <a:p>
            <a:r>
              <a:rPr lang="zh-CN" altLang="zh-CN" kern="0" dirty="0">
                <a:ea typeface="仿宋" panose="02010609060101010101" pitchFamily="49" charset="-122"/>
              </a:rPr>
              <a:t>在</a:t>
            </a:r>
            <a:r>
              <a:rPr lang="en-US" altLang="zh-CN" kern="0" dirty="0">
                <a:ea typeface="仿宋" panose="02010609060101010101" pitchFamily="49" charset="-122"/>
              </a:rPr>
              <a:t>P</a:t>
            </a:r>
            <a:r>
              <a:rPr lang="zh-CN" altLang="zh-CN" kern="0" dirty="0">
                <a:ea typeface="仿宋" panose="02010609060101010101" pitchFamily="49" charset="-122"/>
              </a:rPr>
              <a:t>点产生的磁感应强度</a:t>
            </a:r>
            <a:r>
              <a:rPr lang="en-US" altLang="zh-CN" kern="0" dirty="0">
                <a:ea typeface="仿宋" panose="02010609060101010101" pitchFamily="49" charset="-122"/>
              </a:rPr>
              <a:t>dB</a:t>
            </a:r>
            <a:r>
              <a:rPr lang="zh-CN" altLang="zh-CN" kern="0" dirty="0">
                <a:ea typeface="仿宋" panose="02010609060101010101" pitchFamily="49" charset="-122"/>
              </a:rPr>
              <a:t>为：</a:t>
            </a:r>
            <a:endParaRPr lang="zh-CN" altLang="en-US" kern="0" dirty="0">
              <a:ea typeface="仿宋" panose="02010609060101010101" pitchFamily="49" charset="-122"/>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3708" y="3501008"/>
            <a:ext cx="2164445" cy="77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147580" y="4429372"/>
            <a:ext cx="2339102" cy="461665"/>
          </a:xfrm>
          <a:prstGeom prst="rect">
            <a:avLst/>
          </a:prstGeom>
        </p:spPr>
        <p:txBody>
          <a:bodyPr wrap="none">
            <a:spAutoFit/>
          </a:bodyPr>
          <a:lstStyle/>
          <a:p>
            <a:r>
              <a:rPr lang="zh-CN" altLang="zh-CN" kern="0" dirty="0">
                <a:ea typeface="仿宋" panose="02010609060101010101" pitchFamily="49" charset="-122"/>
              </a:rPr>
              <a:t>方向：右手定则</a:t>
            </a:r>
            <a:endParaRPr lang="zh-CN" altLang="en-US" kern="0" dirty="0">
              <a:ea typeface="仿宋" panose="02010609060101010101" pitchFamily="49" charset="-122"/>
            </a:endParaRPr>
          </a:p>
        </p:txBody>
      </p:sp>
      <p:sp>
        <p:nvSpPr>
          <p:cNvPr id="10" name="矩形 9"/>
          <p:cNvSpPr/>
          <p:nvPr/>
        </p:nvSpPr>
        <p:spPr>
          <a:xfrm>
            <a:off x="1147580" y="5018852"/>
            <a:ext cx="4828566" cy="461665"/>
          </a:xfrm>
          <a:prstGeom prst="rect">
            <a:avLst/>
          </a:prstGeom>
        </p:spPr>
        <p:txBody>
          <a:bodyPr wrap="none">
            <a:spAutoFit/>
          </a:bodyPr>
          <a:lstStyle/>
          <a:p>
            <a:r>
              <a:rPr lang="zh-CN" altLang="zh-CN" kern="0" dirty="0">
                <a:ea typeface="仿宋" panose="02010609060101010101" pitchFamily="49" charset="-122"/>
              </a:rPr>
              <a:t>变量：</a:t>
            </a:r>
            <a:r>
              <a:rPr lang="en-US" altLang="zh-CN" kern="0" dirty="0">
                <a:ea typeface="仿宋" panose="02010609060101010101" pitchFamily="49" charset="-122"/>
              </a:rPr>
              <a:t>l</a:t>
            </a:r>
            <a:r>
              <a:rPr lang="zh-CN" altLang="zh-CN" kern="0" dirty="0">
                <a:ea typeface="仿宋" panose="02010609060101010101" pitchFamily="49" charset="-122"/>
              </a:rPr>
              <a:t>，</a:t>
            </a:r>
            <a:r>
              <a:rPr lang="en-US" altLang="zh-CN" kern="0" dirty="0">
                <a:ea typeface="仿宋" panose="02010609060101010101" pitchFamily="49" charset="-122"/>
              </a:rPr>
              <a:t>r</a:t>
            </a:r>
            <a:r>
              <a:rPr lang="zh-CN" altLang="zh-CN" kern="0" dirty="0">
                <a:ea typeface="仿宋" panose="02010609060101010101" pitchFamily="49" charset="-122"/>
              </a:rPr>
              <a:t>，</a:t>
            </a:r>
            <a:r>
              <a:rPr lang="en-US" altLang="zh-CN" kern="0" dirty="0">
                <a:ea typeface="仿宋" panose="02010609060101010101" pitchFamily="49" charset="-122"/>
              </a:rPr>
              <a:t>θ</a:t>
            </a:r>
            <a:r>
              <a:rPr lang="zh-CN" altLang="zh-CN" kern="0" dirty="0">
                <a:ea typeface="仿宋" panose="02010609060101010101" pitchFamily="49" charset="-122"/>
              </a:rPr>
              <a:t>，三者之间的关系：</a:t>
            </a:r>
            <a:endParaRPr lang="zh-CN" altLang="en-US" kern="0" dirty="0">
              <a:ea typeface="仿宋" panose="02010609060101010101" pitchFamily="49" charset="-122"/>
            </a:endParaRPr>
          </a:p>
        </p:txBody>
      </p:sp>
      <p:sp>
        <p:nvSpPr>
          <p:cNvPr id="11" name="矩形 10"/>
          <p:cNvSpPr/>
          <p:nvPr/>
        </p:nvSpPr>
        <p:spPr>
          <a:xfrm>
            <a:off x="375150" y="5540082"/>
            <a:ext cx="6871096" cy="461665"/>
          </a:xfrm>
          <a:prstGeom prst="rect">
            <a:avLst/>
          </a:prstGeom>
        </p:spPr>
        <p:txBody>
          <a:bodyPr wrap="square">
            <a:spAutoFit/>
          </a:bodyPr>
          <a:lstStyle/>
          <a:p>
            <a:r>
              <a:rPr lang="en-US" altLang="zh-CN" kern="100" dirty="0"/>
              <a:t>a</a:t>
            </a:r>
            <a:r>
              <a:rPr lang="zh-CN" altLang="zh-CN" kern="100" dirty="0">
                <a:cs typeface="Times New Roman" panose="02020603050405020304" pitchFamily="18" charset="0"/>
              </a:rPr>
              <a:t>＝</a:t>
            </a:r>
            <a:r>
              <a:rPr lang="en-US" altLang="zh-CN" kern="100" dirty="0" err="1"/>
              <a:t>rsin</a:t>
            </a:r>
            <a:r>
              <a:rPr lang="en-US" altLang="zh-CN" kern="100" dirty="0"/>
              <a:t>(π</a:t>
            </a:r>
            <a:r>
              <a:rPr lang="zh-CN" altLang="zh-CN" kern="100" dirty="0">
                <a:cs typeface="Times New Roman" panose="02020603050405020304" pitchFamily="18" charset="0"/>
              </a:rPr>
              <a:t>－</a:t>
            </a:r>
            <a:r>
              <a:rPr lang="en-US" altLang="zh-CN" kern="100" dirty="0"/>
              <a:t>θ)</a:t>
            </a:r>
            <a:r>
              <a:rPr lang="zh-CN" altLang="zh-CN" kern="100" dirty="0">
                <a:cs typeface="Times New Roman" panose="02020603050405020304" pitchFamily="18" charset="0"/>
              </a:rPr>
              <a:t>＝</a:t>
            </a:r>
            <a:r>
              <a:rPr lang="en-US" altLang="zh-CN" kern="100" dirty="0" err="1"/>
              <a:t>rsinθ</a:t>
            </a:r>
            <a:r>
              <a:rPr lang="en-US" altLang="zh-CN" kern="100" dirty="0"/>
              <a:t>    	r</a:t>
            </a:r>
            <a:r>
              <a:rPr lang="zh-CN" altLang="zh-CN" kern="100" dirty="0">
                <a:cs typeface="Times New Roman" panose="02020603050405020304" pitchFamily="18" charset="0"/>
              </a:rPr>
              <a:t>＝</a:t>
            </a:r>
            <a:r>
              <a:rPr lang="en-US" altLang="zh-CN" kern="100" dirty="0"/>
              <a:t>a/</a:t>
            </a:r>
            <a:r>
              <a:rPr lang="en-US" altLang="zh-CN" kern="100" dirty="0" err="1"/>
              <a:t>sinθ</a:t>
            </a:r>
            <a:endParaRPr lang="zh-CN" altLang="en-US" dirty="0"/>
          </a:p>
        </p:txBody>
      </p:sp>
      <p:sp>
        <p:nvSpPr>
          <p:cNvPr id="12" name="矩形 11"/>
          <p:cNvSpPr/>
          <p:nvPr/>
        </p:nvSpPr>
        <p:spPr>
          <a:xfrm>
            <a:off x="1243663" y="6029166"/>
            <a:ext cx="7214537" cy="461665"/>
          </a:xfrm>
          <a:prstGeom prst="rect">
            <a:avLst/>
          </a:prstGeom>
        </p:spPr>
        <p:txBody>
          <a:bodyPr wrap="square">
            <a:spAutoFit/>
          </a:bodyPr>
          <a:lstStyle/>
          <a:p>
            <a:pPr algn="l"/>
            <a:r>
              <a:rPr lang="en-US" altLang="zh-CN" kern="100" dirty="0"/>
              <a:t>l</a:t>
            </a:r>
            <a:r>
              <a:rPr lang="zh-CN" altLang="zh-CN" kern="100" dirty="0">
                <a:cs typeface="Times New Roman" panose="02020603050405020304" pitchFamily="18" charset="0"/>
              </a:rPr>
              <a:t>＝</a:t>
            </a:r>
            <a:r>
              <a:rPr lang="en-US" altLang="zh-CN" kern="100" dirty="0" err="1"/>
              <a:t>rcos</a:t>
            </a:r>
            <a:r>
              <a:rPr lang="en-US" altLang="zh-CN" kern="100" dirty="0"/>
              <a:t>(π</a:t>
            </a:r>
            <a:r>
              <a:rPr lang="zh-CN" altLang="zh-CN" kern="100" dirty="0">
                <a:cs typeface="Times New Roman" panose="02020603050405020304" pitchFamily="18" charset="0"/>
              </a:rPr>
              <a:t>－</a:t>
            </a:r>
            <a:r>
              <a:rPr lang="en-US" altLang="zh-CN" kern="100" dirty="0"/>
              <a:t>θ)</a:t>
            </a:r>
            <a:r>
              <a:rPr lang="zh-CN" altLang="zh-CN" kern="100" dirty="0">
                <a:cs typeface="Times New Roman" panose="02020603050405020304" pitchFamily="18" charset="0"/>
              </a:rPr>
              <a:t>＝－</a:t>
            </a:r>
            <a:r>
              <a:rPr lang="en-US" altLang="zh-CN" kern="100" dirty="0" err="1" smtClean="0"/>
              <a:t>rcosθ</a:t>
            </a:r>
            <a:r>
              <a:rPr lang="en-US" altLang="zh-CN" kern="100" dirty="0" smtClean="0"/>
              <a:t>	dl</a:t>
            </a:r>
            <a:r>
              <a:rPr lang="zh-CN" altLang="zh-CN" kern="100" dirty="0">
                <a:cs typeface="Times New Roman" panose="02020603050405020304" pitchFamily="18" charset="0"/>
              </a:rPr>
              <a:t>＝</a:t>
            </a:r>
            <a:r>
              <a:rPr lang="en-US" altLang="zh-CN" kern="100" dirty="0"/>
              <a:t>acsc</a:t>
            </a:r>
            <a:r>
              <a:rPr lang="en-US" altLang="zh-CN" kern="100" baseline="30000" dirty="0"/>
              <a:t>2</a:t>
            </a:r>
            <a:r>
              <a:rPr lang="en-US" altLang="zh-CN" kern="100" dirty="0"/>
              <a:t>θdθ</a:t>
            </a:r>
            <a:endParaRPr lang="zh-CN" altLang="en-US" dirty="0"/>
          </a:p>
        </p:txBody>
      </p:sp>
      <p:sp>
        <p:nvSpPr>
          <p:cNvPr id="5" name="矩形 4"/>
          <p:cNvSpPr/>
          <p:nvPr/>
        </p:nvSpPr>
        <p:spPr>
          <a:xfrm>
            <a:off x="3316444" y="334787"/>
            <a:ext cx="2659702" cy="461665"/>
          </a:xfrm>
          <a:prstGeom prst="rect">
            <a:avLst/>
          </a:prstGeom>
        </p:spPr>
        <p:txBody>
          <a:bodyPr wrap="none">
            <a:spAutoFit/>
          </a:bodyPr>
          <a:lstStyle/>
          <a:p>
            <a:r>
              <a:rPr lang="zh-CN" altLang="en-US" b="1" dirty="0">
                <a:solidFill>
                  <a:srgbClr val="0000FF"/>
                </a:solidFill>
                <a:latin typeface="仿宋" panose="02010609060101010101" pitchFamily="49" charset="-122"/>
                <a:ea typeface="仿宋" panose="02010609060101010101" pitchFamily="49" charset="-122"/>
              </a:rPr>
              <a:t>毕奥</a:t>
            </a:r>
            <a:r>
              <a:rPr lang="en-US" altLang="zh-CN" b="1" dirty="0">
                <a:solidFill>
                  <a:srgbClr val="0000FF"/>
                </a:solidFill>
                <a:latin typeface="仿宋" panose="02010609060101010101" pitchFamily="49" charset="-122"/>
                <a:ea typeface="仿宋" panose="02010609060101010101" pitchFamily="49" charset="-122"/>
              </a:rPr>
              <a:t>—</a:t>
            </a:r>
            <a:r>
              <a:rPr lang="zh-CN" altLang="en-US" b="1" dirty="0">
                <a:solidFill>
                  <a:srgbClr val="0000FF"/>
                </a:solidFill>
                <a:latin typeface="仿宋" panose="02010609060101010101" pitchFamily="49" charset="-122"/>
                <a:ea typeface="仿宋" panose="02010609060101010101" pitchFamily="49" charset="-122"/>
              </a:rPr>
              <a:t>萨伐尔定律</a:t>
            </a:r>
            <a:endParaRPr lang="zh-CN" altLang="en-US" dirty="0"/>
          </a:p>
        </p:txBody>
      </p:sp>
    </p:spTree>
    <p:extLst>
      <p:ext uri="{BB962C8B-B14F-4D97-AF65-F5344CB8AC3E}">
        <p14:creationId xmlns:p14="http://schemas.microsoft.com/office/powerpoint/2010/main" val="2354071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32</a:t>
            </a:fld>
            <a:endParaRPr lang="en-US" altLang="zh-CN"/>
          </a:p>
        </p:txBody>
      </p:sp>
      <p:sp>
        <p:nvSpPr>
          <p:cNvPr id="3" name="矩形 2"/>
          <p:cNvSpPr/>
          <p:nvPr/>
        </p:nvSpPr>
        <p:spPr>
          <a:xfrm>
            <a:off x="1115616" y="872716"/>
            <a:ext cx="1415772"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代入得：</a:t>
            </a:r>
            <a:endParaRPr lang="zh-CN" altLang="en-US" dirty="0">
              <a:latin typeface="仿宋" panose="02010609060101010101" pitchFamily="49" charset="-122"/>
              <a:ea typeface="仿宋" panose="02010609060101010101" pitchFamily="49" charset="-122"/>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8731" y="1334380"/>
            <a:ext cx="5234410" cy="2274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971600" y="3955921"/>
            <a:ext cx="6228692" cy="461665"/>
          </a:xfrm>
          <a:prstGeom prst="rect">
            <a:avLst/>
          </a:prstGeom>
        </p:spPr>
        <p:txBody>
          <a:bodyPr wrap="square">
            <a:spAutoFit/>
          </a:bodyPr>
          <a:lstStyle/>
          <a:p>
            <a:r>
              <a:rPr lang="zh-CN" altLang="zh-CN" kern="100" dirty="0">
                <a:ea typeface="仿宋" panose="02010609060101010101" pitchFamily="49" charset="-122"/>
                <a:cs typeface="Times New Roman" panose="02020603050405020304" pitchFamily="18" charset="0"/>
              </a:rPr>
              <a:t>对于无限长直导线：</a:t>
            </a:r>
            <a:r>
              <a:rPr lang="en-US" altLang="zh-CN" kern="100" dirty="0">
                <a:ea typeface="仿宋" panose="02010609060101010101" pitchFamily="49" charset="-122"/>
              </a:rPr>
              <a:t>θ</a:t>
            </a:r>
            <a:r>
              <a:rPr lang="en-US" altLang="zh-CN" kern="100" baseline="-25000" dirty="0">
                <a:ea typeface="仿宋" panose="02010609060101010101" pitchFamily="49" charset="-122"/>
              </a:rPr>
              <a:t>1</a:t>
            </a:r>
            <a:r>
              <a:rPr lang="zh-CN" altLang="zh-CN" kern="100" dirty="0">
                <a:ea typeface="仿宋" panose="02010609060101010101" pitchFamily="49" charset="-122"/>
                <a:cs typeface="Times New Roman" panose="02020603050405020304" pitchFamily="18" charset="0"/>
              </a:rPr>
              <a:t>＝</a:t>
            </a:r>
            <a:r>
              <a:rPr lang="en-US" altLang="zh-CN" kern="100" dirty="0">
                <a:ea typeface="仿宋" panose="02010609060101010101" pitchFamily="49" charset="-122"/>
              </a:rPr>
              <a:t>0</a:t>
            </a:r>
            <a:r>
              <a:rPr lang="zh-CN" altLang="zh-CN" kern="100" dirty="0">
                <a:ea typeface="仿宋" panose="02010609060101010101" pitchFamily="49" charset="-122"/>
                <a:cs typeface="Times New Roman" panose="02020603050405020304" pitchFamily="18" charset="0"/>
              </a:rPr>
              <a:t>，</a:t>
            </a:r>
            <a:r>
              <a:rPr lang="en-US" altLang="zh-CN" kern="100" dirty="0">
                <a:ea typeface="仿宋" panose="02010609060101010101" pitchFamily="49" charset="-122"/>
              </a:rPr>
              <a:t>θ</a:t>
            </a:r>
            <a:r>
              <a:rPr lang="en-US" altLang="zh-CN" kern="100" baseline="-25000" dirty="0">
                <a:ea typeface="仿宋" panose="02010609060101010101" pitchFamily="49" charset="-122"/>
              </a:rPr>
              <a:t>2</a:t>
            </a:r>
            <a:r>
              <a:rPr lang="en-US" altLang="zh-CN" kern="100" dirty="0">
                <a:ea typeface="仿宋" panose="02010609060101010101" pitchFamily="49" charset="-122"/>
              </a:rPr>
              <a:t>=π</a:t>
            </a:r>
            <a:r>
              <a:rPr lang="zh-CN" altLang="zh-CN" kern="100" dirty="0">
                <a:ea typeface="仿宋" panose="02010609060101010101" pitchFamily="49" charset="-122"/>
                <a:cs typeface="Times New Roman" panose="02020603050405020304" pitchFamily="18" charset="0"/>
              </a:rPr>
              <a:t>代入得：</a:t>
            </a:r>
            <a:endParaRPr lang="zh-CN" altLang="en-US" dirty="0">
              <a:ea typeface="仿宋" panose="02010609060101010101" pitchFamily="49" charset="-122"/>
            </a:endParaRP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9892" y="4617132"/>
            <a:ext cx="1304994" cy="886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9484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33</a:t>
            </a:fld>
            <a:endParaRPr lang="en-US" altLang="zh-CN"/>
          </a:p>
        </p:txBody>
      </p:sp>
      <p:pic>
        <p:nvPicPr>
          <p:cNvPr id="3" name="图片 2"/>
          <p:cNvPicPr>
            <a:picLocks noChangeAspect="1"/>
          </p:cNvPicPr>
          <p:nvPr/>
        </p:nvPicPr>
        <p:blipFill>
          <a:blip r:embed="rId2"/>
          <a:stretch>
            <a:fillRect/>
          </a:stretch>
        </p:blipFill>
        <p:spPr>
          <a:xfrm>
            <a:off x="1151620" y="584684"/>
            <a:ext cx="3060340" cy="3070575"/>
          </a:xfrm>
          <a:prstGeom prst="rect">
            <a:avLst/>
          </a:prstGeom>
        </p:spPr>
      </p:pic>
      <p:pic>
        <p:nvPicPr>
          <p:cNvPr id="4" name="Picture 2" descr="E:\物理课件\大学物理_78\大学物理\2-14稳恒磁场2012\image4\4-5.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9432" y="797145"/>
            <a:ext cx="3527536" cy="264565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2159732" y="3905250"/>
            <a:ext cx="4724400" cy="2571750"/>
          </a:xfrm>
          <a:prstGeom prst="rect">
            <a:avLst/>
          </a:prstGeom>
        </p:spPr>
      </p:pic>
    </p:spTree>
    <p:extLst>
      <p:ext uri="{BB962C8B-B14F-4D97-AF65-F5344CB8AC3E}">
        <p14:creationId xmlns:p14="http://schemas.microsoft.com/office/powerpoint/2010/main" val="1439481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34</a:t>
            </a:fld>
            <a:endParaRPr lang="en-US" altLang="zh-CN"/>
          </a:p>
        </p:txBody>
      </p:sp>
      <p:sp>
        <p:nvSpPr>
          <p:cNvPr id="3" name="内容占位符 2"/>
          <p:cNvSpPr txBox="1">
            <a:spLocks/>
          </p:cNvSpPr>
          <p:nvPr/>
        </p:nvSpPr>
        <p:spPr>
          <a:xfrm>
            <a:off x="683568" y="1081718"/>
            <a:ext cx="7740860" cy="5760640"/>
          </a:xfrm>
          <a:prstGeom prst="rect">
            <a:avLst/>
          </a:prstGeom>
        </p:spPr>
        <p:txBody>
          <a:bodyPr>
            <a:no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125000"/>
              </a:lnSpc>
              <a:buFontTx/>
              <a:buNone/>
            </a:pPr>
            <a:r>
              <a:rPr lang="zh-CN" altLang="en-US" sz="2400" kern="0" dirty="0">
                <a:latin typeface="Times New Roman" panose="02020603050405020304" pitchFamily="18" charset="0"/>
                <a:ea typeface="仿宋" panose="02010609060101010101" pitchFamily="49" charset="-122"/>
              </a:rPr>
              <a:t>半径为</a:t>
            </a:r>
            <a:r>
              <a:rPr lang="en-US" altLang="zh-CN" sz="2400" kern="0" dirty="0">
                <a:latin typeface="Times New Roman" panose="02020603050405020304" pitchFamily="18" charset="0"/>
                <a:ea typeface="仿宋" panose="02010609060101010101" pitchFamily="49" charset="-122"/>
              </a:rPr>
              <a:t>R</a:t>
            </a:r>
            <a:r>
              <a:rPr lang="zh-CN" altLang="en-US" sz="2400" kern="0" dirty="0">
                <a:latin typeface="Times New Roman" panose="02020603050405020304" pitchFamily="18" charset="0"/>
                <a:ea typeface="仿宋" panose="02010609060101010101" pitchFamily="49" charset="-122"/>
              </a:rPr>
              <a:t>的线圈，通有电流</a:t>
            </a:r>
            <a:r>
              <a:rPr lang="en-US" altLang="zh-CN" sz="2400" kern="0" dirty="0">
                <a:latin typeface="Times New Roman" panose="02020603050405020304" pitchFamily="18" charset="0"/>
                <a:ea typeface="仿宋" panose="02010609060101010101" pitchFamily="49" charset="-122"/>
              </a:rPr>
              <a:t>I</a:t>
            </a:r>
            <a:r>
              <a:rPr lang="zh-CN" altLang="en-US" sz="2400" kern="0" dirty="0" smtClean="0">
                <a:latin typeface="Times New Roman" panose="02020603050405020304" pitchFamily="18" charset="0"/>
                <a:ea typeface="仿宋" panose="02010609060101010101" pitchFamily="49" charset="-122"/>
              </a:rPr>
              <a:t>。</a:t>
            </a:r>
            <a:endParaRPr lang="en-US" altLang="zh-CN" sz="2400" kern="0" dirty="0" smtClean="0">
              <a:latin typeface="Times New Roman" panose="02020603050405020304" pitchFamily="18" charset="0"/>
              <a:ea typeface="仿宋" panose="02010609060101010101" pitchFamily="49" charset="-122"/>
            </a:endParaRPr>
          </a:p>
          <a:p>
            <a:pPr marL="0" indent="0">
              <a:lnSpc>
                <a:spcPct val="125000"/>
              </a:lnSpc>
              <a:buFontTx/>
              <a:buNone/>
            </a:pPr>
            <a:r>
              <a:rPr lang="zh-CN" altLang="en-US" sz="2400" kern="0" dirty="0" smtClean="0">
                <a:latin typeface="Times New Roman" panose="02020603050405020304" pitchFamily="18" charset="0"/>
                <a:ea typeface="仿宋" panose="02010609060101010101" pitchFamily="49" charset="-122"/>
              </a:rPr>
              <a:t>求</a:t>
            </a:r>
            <a:r>
              <a:rPr lang="zh-CN" altLang="en-US" sz="2400" kern="0" dirty="0">
                <a:latin typeface="Times New Roman" panose="02020603050405020304" pitchFamily="18" charset="0"/>
                <a:ea typeface="仿宋" panose="02010609060101010101" pitchFamily="49" charset="-122"/>
              </a:rPr>
              <a:t>：通过圆心、垂直圆平面的轴线上，与圆心相距为</a:t>
            </a:r>
            <a:r>
              <a:rPr lang="en-US" altLang="zh-CN" sz="2400" kern="0" dirty="0">
                <a:latin typeface="Times New Roman" panose="02020603050405020304" pitchFamily="18" charset="0"/>
                <a:ea typeface="仿宋" panose="02010609060101010101" pitchFamily="49" charset="-122"/>
              </a:rPr>
              <a:t>x</a:t>
            </a:r>
            <a:r>
              <a:rPr lang="zh-CN" altLang="en-US" sz="2400" kern="0" dirty="0">
                <a:latin typeface="Times New Roman" panose="02020603050405020304" pitchFamily="18" charset="0"/>
                <a:ea typeface="仿宋" panose="02010609060101010101" pitchFamily="49" charset="-122"/>
              </a:rPr>
              <a:t>处一点</a:t>
            </a:r>
            <a:r>
              <a:rPr lang="en-US" altLang="zh-CN" sz="2400" kern="0" dirty="0">
                <a:latin typeface="Times New Roman" panose="02020603050405020304" pitchFamily="18" charset="0"/>
                <a:ea typeface="仿宋" panose="02010609060101010101" pitchFamily="49" charset="-122"/>
              </a:rPr>
              <a:t>P</a:t>
            </a:r>
            <a:r>
              <a:rPr lang="zh-CN" altLang="en-US" sz="2400" kern="0" dirty="0">
                <a:latin typeface="Times New Roman" panose="02020603050405020304" pitchFamily="18" charset="0"/>
                <a:ea typeface="仿宋" panose="02010609060101010101" pitchFamily="49" charset="-122"/>
              </a:rPr>
              <a:t>的磁感应强度</a:t>
            </a:r>
            <a:r>
              <a:rPr lang="en-US" altLang="zh-CN" sz="2400" kern="0" dirty="0">
                <a:latin typeface="Times New Roman" panose="02020603050405020304" pitchFamily="18" charset="0"/>
                <a:ea typeface="仿宋" panose="02010609060101010101" pitchFamily="49" charset="-122"/>
              </a:rPr>
              <a:t>B</a:t>
            </a:r>
            <a:r>
              <a:rPr lang="zh-CN" altLang="en-US" sz="2400" kern="0" dirty="0" smtClean="0">
                <a:latin typeface="Times New Roman" panose="02020603050405020304" pitchFamily="18" charset="0"/>
                <a:ea typeface="仿宋" panose="02010609060101010101" pitchFamily="49" charset="-122"/>
              </a:rPr>
              <a:t>。</a:t>
            </a:r>
            <a:endParaRPr lang="en-US" altLang="zh-CN" sz="2400" kern="0" dirty="0" smtClean="0">
              <a:latin typeface="Times New Roman" panose="02020603050405020304" pitchFamily="18" charset="0"/>
              <a:ea typeface="仿宋" panose="02010609060101010101" pitchFamily="49" charset="-122"/>
            </a:endParaRPr>
          </a:p>
        </p:txBody>
      </p:sp>
      <p:sp>
        <p:nvSpPr>
          <p:cNvPr id="4" name="矩形 3"/>
          <p:cNvSpPr/>
          <p:nvPr/>
        </p:nvSpPr>
        <p:spPr>
          <a:xfrm>
            <a:off x="584714" y="449996"/>
            <a:ext cx="957313" cy="562398"/>
          </a:xfrm>
          <a:prstGeom prst="rect">
            <a:avLst/>
          </a:prstGeom>
        </p:spPr>
        <p:txBody>
          <a:bodyPr wrap="none">
            <a:spAutoFit/>
          </a:bodyPr>
          <a:lstStyle/>
          <a:p>
            <a:pPr marL="0" indent="0">
              <a:lnSpc>
                <a:spcPct val="145000"/>
              </a:lnSpc>
              <a:buNone/>
            </a:pPr>
            <a:r>
              <a:rPr lang="zh-CN" altLang="en-US" b="1" dirty="0" smtClean="0">
                <a:ea typeface="仿宋" panose="02010609060101010101" pitchFamily="49" charset="-122"/>
              </a:rPr>
              <a:t>例题</a:t>
            </a:r>
            <a:r>
              <a:rPr lang="en-US" altLang="zh-CN" b="1" dirty="0" smtClean="0">
                <a:ea typeface="仿宋" panose="02010609060101010101" pitchFamily="49" charset="-122"/>
              </a:rPr>
              <a:t>2</a:t>
            </a:r>
            <a:endParaRPr lang="en-US" altLang="zh-CN" b="1" dirty="0">
              <a:ea typeface="仿宋" panose="02010609060101010101" pitchFamily="49" charset="-122"/>
            </a:endParaRPr>
          </a:p>
        </p:txBody>
      </p:sp>
      <p:pic>
        <p:nvPicPr>
          <p:cNvPr id="7" name="图片 6"/>
          <p:cNvPicPr>
            <a:picLocks noChangeAspect="1"/>
          </p:cNvPicPr>
          <p:nvPr/>
        </p:nvPicPr>
        <p:blipFill>
          <a:blip r:embed="rId2"/>
          <a:stretch>
            <a:fillRect/>
          </a:stretch>
        </p:blipFill>
        <p:spPr>
          <a:xfrm>
            <a:off x="5097333" y="2600908"/>
            <a:ext cx="3371756" cy="1772779"/>
          </a:xfrm>
          <a:prstGeom prst="rect">
            <a:avLst/>
          </a:prstGeom>
        </p:spPr>
      </p:pic>
      <p:sp>
        <p:nvSpPr>
          <p:cNvPr id="8" name="矩形 7"/>
          <p:cNvSpPr/>
          <p:nvPr/>
        </p:nvSpPr>
        <p:spPr>
          <a:xfrm>
            <a:off x="683568" y="2668270"/>
            <a:ext cx="4572000" cy="968663"/>
          </a:xfrm>
          <a:prstGeom prst="rect">
            <a:avLst/>
          </a:prstGeom>
        </p:spPr>
        <p:txBody>
          <a:bodyPr>
            <a:spAutoFit/>
          </a:bodyPr>
          <a:lstStyle/>
          <a:p>
            <a:pPr algn="l">
              <a:lnSpc>
                <a:spcPct val="125000"/>
              </a:lnSpc>
              <a:spcAft>
                <a:spcPts val="0"/>
              </a:spcAft>
            </a:pPr>
            <a:r>
              <a:rPr lang="zh-CN" altLang="zh-CN" kern="0" dirty="0">
                <a:ea typeface="仿宋" panose="02010609060101010101" pitchFamily="49" charset="-122"/>
              </a:rPr>
              <a:t>解：线圈上的电流元</a:t>
            </a:r>
            <a:r>
              <a:rPr lang="en-US" altLang="zh-CN" kern="0" dirty="0" err="1">
                <a:ea typeface="仿宋" panose="02010609060101010101" pitchFamily="49" charset="-122"/>
              </a:rPr>
              <a:t>Idl</a:t>
            </a:r>
            <a:endParaRPr lang="zh-CN" altLang="zh-CN" kern="0" dirty="0">
              <a:ea typeface="仿宋" panose="02010609060101010101" pitchFamily="49" charset="-122"/>
            </a:endParaRPr>
          </a:p>
          <a:p>
            <a:pPr algn="l">
              <a:lnSpc>
                <a:spcPct val="125000"/>
              </a:lnSpc>
            </a:pPr>
            <a:r>
              <a:rPr lang="zh-CN" altLang="zh-CN" kern="0" dirty="0">
                <a:ea typeface="仿宋" panose="02010609060101010101" pitchFamily="49" charset="-122"/>
              </a:rPr>
              <a:t>总是和</a:t>
            </a:r>
            <a:r>
              <a:rPr lang="en-US" altLang="zh-CN" kern="0" dirty="0">
                <a:ea typeface="仿宋" panose="02010609060101010101" pitchFamily="49" charset="-122"/>
              </a:rPr>
              <a:t>r</a:t>
            </a:r>
            <a:r>
              <a:rPr lang="zh-CN" altLang="zh-CN" kern="0" dirty="0">
                <a:ea typeface="仿宋" panose="02010609060101010101" pitchFamily="49" charset="-122"/>
              </a:rPr>
              <a:t>垂直，</a:t>
            </a:r>
            <a:endParaRPr lang="zh-CN" altLang="en-US" kern="0" dirty="0">
              <a:ea typeface="仿宋" panose="02010609060101010101" pitchFamily="49" charset="-122"/>
            </a:endParaRP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1123" y="3706257"/>
            <a:ext cx="1692188" cy="83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2027" y="4715770"/>
            <a:ext cx="3817874" cy="80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3732" y="5688273"/>
            <a:ext cx="2975692" cy="934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5010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par>
                                <p:cTn id="8" presetID="10" presetClass="entr" presetSubtype="0" fill="hold" nodeType="withEffect">
                                  <p:stCondLst>
                                    <p:cond delay="0"/>
                                  </p:stCondLst>
                                  <p:childTnLst>
                                    <p:set>
                                      <p:cBhvr>
                                        <p:cTn id="9" dur="1" fill="hold">
                                          <p:stCondLst>
                                            <p:cond delay="0"/>
                                          </p:stCondLst>
                                        </p:cTn>
                                        <p:tgtEl>
                                          <p:spTgt spid="4099"/>
                                        </p:tgtEl>
                                        <p:attrNameLst>
                                          <p:attrName>style.visibility</p:attrName>
                                        </p:attrNameLst>
                                      </p:cBhvr>
                                      <p:to>
                                        <p:strVal val="visible"/>
                                      </p:to>
                                    </p:set>
                                    <p:animEffect transition="in" filter="fade">
                                      <p:cBhvr>
                                        <p:cTn id="10" dur="500"/>
                                        <p:tgtEl>
                                          <p:spTgt spid="4099"/>
                                        </p:tgtEl>
                                      </p:cBhvr>
                                    </p:animEffect>
                                  </p:childTnLst>
                                </p:cTn>
                              </p:par>
                              <p:par>
                                <p:cTn id="11" presetID="10"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animEffect transition="in" filter="fade">
                                      <p:cBhvr>
                                        <p:cTn id="13" dur="500"/>
                                        <p:tgtEl>
                                          <p:spTgt spid="409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35</a:t>
            </a:fld>
            <a:endParaRPr lang="en-US" altLang="zh-CN"/>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3588" y="728700"/>
            <a:ext cx="5913673" cy="1772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863588" y="2816932"/>
            <a:ext cx="2954655"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在圆环中心处</a:t>
            </a:r>
            <a:r>
              <a:rPr lang="zh-CN" altLang="zh-CN" kern="100" dirty="0">
                <a:cs typeface="Times New Roman" panose="02020603050405020304" pitchFamily="18" charset="0"/>
              </a:rPr>
              <a:t>，</a:t>
            </a:r>
            <a:r>
              <a:rPr lang="en-US" altLang="zh-CN" kern="100" dirty="0"/>
              <a:t>x</a:t>
            </a:r>
            <a:r>
              <a:rPr lang="zh-CN" altLang="zh-CN" kern="100" dirty="0">
                <a:cs typeface="Times New Roman" panose="02020603050405020304" pitchFamily="18" charset="0"/>
              </a:rPr>
              <a:t>＝</a:t>
            </a:r>
            <a:r>
              <a:rPr lang="en-US" altLang="zh-CN" kern="100" dirty="0"/>
              <a:t>0</a:t>
            </a:r>
            <a:endParaRPr lang="zh-CN" altLang="en-US" dirty="0"/>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8335" y="3465004"/>
            <a:ext cx="1349908" cy="90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022196" y="4553087"/>
            <a:ext cx="2121093"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在远处</a:t>
            </a:r>
            <a:r>
              <a:rPr lang="zh-CN" altLang="zh-CN" kern="100" dirty="0">
                <a:cs typeface="Times New Roman" panose="02020603050405020304" pitchFamily="18" charset="0"/>
              </a:rPr>
              <a:t>，</a:t>
            </a:r>
            <a:r>
              <a:rPr lang="en-US" altLang="zh-CN" kern="100" dirty="0"/>
              <a:t>x&gt;&gt;R</a:t>
            </a:r>
            <a:endParaRPr lang="zh-CN" altLang="en-US" dirty="0"/>
          </a:p>
        </p:txBody>
      </p:sp>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8335" y="5212994"/>
            <a:ext cx="3963309" cy="881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3357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36</a:t>
            </a:fld>
            <a:endParaRPr lang="en-US" altLang="zh-CN"/>
          </a:p>
        </p:txBody>
      </p:sp>
      <p:pic>
        <p:nvPicPr>
          <p:cNvPr id="3" name="图片 2"/>
          <p:cNvPicPr>
            <a:picLocks noChangeAspect="1"/>
          </p:cNvPicPr>
          <p:nvPr/>
        </p:nvPicPr>
        <p:blipFill>
          <a:blip r:embed="rId3"/>
          <a:stretch>
            <a:fillRect/>
          </a:stretch>
        </p:blipFill>
        <p:spPr>
          <a:xfrm>
            <a:off x="6156176" y="1232756"/>
            <a:ext cx="2023142" cy="2370870"/>
          </a:xfrm>
          <a:prstGeom prst="rect">
            <a:avLst/>
          </a:prstGeom>
        </p:spPr>
      </p:pic>
      <p:sp>
        <p:nvSpPr>
          <p:cNvPr id="4" name="矩形 3"/>
          <p:cNvSpPr/>
          <p:nvPr/>
        </p:nvSpPr>
        <p:spPr>
          <a:xfrm>
            <a:off x="1007604" y="1001923"/>
            <a:ext cx="2339102"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定义线圈的</a:t>
            </a:r>
            <a:r>
              <a:rPr lang="zh-CN" altLang="zh-CN" kern="100" dirty="0" smtClean="0">
                <a:latin typeface="仿宋" panose="02010609060101010101" pitchFamily="49" charset="-122"/>
                <a:ea typeface="仿宋" panose="02010609060101010101" pitchFamily="49" charset="-122"/>
                <a:cs typeface="Times New Roman" panose="02020603050405020304" pitchFamily="18" charset="0"/>
              </a:rPr>
              <a:t>磁矩</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2457665960"/>
              </p:ext>
            </p:extLst>
          </p:nvPr>
        </p:nvGraphicFramePr>
        <p:xfrm>
          <a:off x="2699792" y="1592796"/>
          <a:ext cx="1765919" cy="691012"/>
        </p:xfrm>
        <a:graphic>
          <a:graphicData uri="http://schemas.openxmlformats.org/presentationml/2006/ole">
            <mc:AlternateContent xmlns:mc="http://schemas.openxmlformats.org/markup-compatibility/2006">
              <mc:Choice xmlns:v="urn:schemas-microsoft-com:vml" Requires="v">
                <p:oleObj spid="_x0000_s6251" name="Equation" r:id="rId4" imgW="583920" imgH="228600" progId="Equation.DSMT4">
                  <p:embed/>
                </p:oleObj>
              </mc:Choice>
              <mc:Fallback>
                <p:oleObj name="Equation" r:id="rId4" imgW="583920" imgH="228600" progId="Equation.DSMT4">
                  <p:embed/>
                  <p:pic>
                    <p:nvPicPr>
                      <p:cNvPr id="0" name=""/>
                      <p:cNvPicPr/>
                      <p:nvPr/>
                    </p:nvPicPr>
                    <p:blipFill>
                      <a:blip r:embed="rId5"/>
                      <a:stretch>
                        <a:fillRect/>
                      </a:stretch>
                    </p:blipFill>
                    <p:spPr>
                      <a:xfrm>
                        <a:off x="2699792" y="1592796"/>
                        <a:ext cx="1765919" cy="691012"/>
                      </a:xfrm>
                      <a:prstGeom prst="rect">
                        <a:avLst/>
                      </a:prstGeom>
                    </p:spPr>
                  </p:pic>
                </p:oleObj>
              </mc:Fallback>
            </mc:AlternateContent>
          </a:graphicData>
        </a:graphic>
      </p:graphicFrame>
      <p:sp>
        <p:nvSpPr>
          <p:cNvPr id="6" name="矩形 5"/>
          <p:cNvSpPr/>
          <p:nvPr/>
        </p:nvSpPr>
        <p:spPr>
          <a:xfrm>
            <a:off x="1007604" y="2314232"/>
            <a:ext cx="4185761"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用磁矩表示远处磁感应强度：</a:t>
            </a:r>
            <a:endParaRPr lang="zh-CN" altLang="en-US" kern="100" dirty="0">
              <a:latin typeface="仿宋" panose="02010609060101010101" pitchFamily="49" charset="-122"/>
              <a:ea typeface="仿宋" panose="02010609060101010101" pitchFamily="49" charset="-122"/>
              <a:cs typeface="Times New Roman" panose="02020603050405020304" pitchFamily="18" charset="0"/>
            </a:endParaRPr>
          </a:p>
        </p:txBody>
      </p:sp>
      <p:pic>
        <p:nvPicPr>
          <p:cNvPr id="614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2924944"/>
            <a:ext cx="1441883" cy="88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007604" y="3955142"/>
            <a:ext cx="4493538"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用磁矩表示中心处磁感应强度：</a:t>
            </a:r>
            <a:endParaRPr lang="zh-CN" altLang="en-US" kern="100" dirty="0">
              <a:latin typeface="仿宋" panose="02010609060101010101" pitchFamily="49" charset="-122"/>
              <a:ea typeface="仿宋" panose="02010609060101010101" pitchFamily="49" charset="-122"/>
              <a:cs typeface="Times New Roman" panose="02020603050405020304" pitchFamily="18" charset="0"/>
            </a:endParaRPr>
          </a:p>
        </p:txBody>
      </p:sp>
      <p:pic>
        <p:nvPicPr>
          <p:cNvPr id="6148"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43808" y="4709399"/>
            <a:ext cx="1483128" cy="886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1788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37</a:t>
            </a:fld>
            <a:endParaRPr lang="en-US" altLang="zh-CN"/>
          </a:p>
        </p:txBody>
      </p:sp>
      <p:pic>
        <p:nvPicPr>
          <p:cNvPr id="3" name="图片 2"/>
          <p:cNvPicPr>
            <a:picLocks noChangeAspect="1"/>
          </p:cNvPicPr>
          <p:nvPr/>
        </p:nvPicPr>
        <p:blipFill>
          <a:blip r:embed="rId2"/>
          <a:stretch>
            <a:fillRect/>
          </a:stretch>
        </p:blipFill>
        <p:spPr>
          <a:xfrm>
            <a:off x="1295636" y="1952836"/>
            <a:ext cx="2481506" cy="2520280"/>
          </a:xfrm>
          <a:prstGeom prst="rect">
            <a:avLst/>
          </a:prstGeom>
        </p:spPr>
      </p:pic>
      <p:pic>
        <p:nvPicPr>
          <p:cNvPr id="4" name="Picture 3" descr="E:\物理课件\大学物理_78\大学物理\2-14稳恒磁场2012\image4\4-5.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2366" y="2030955"/>
            <a:ext cx="3261668" cy="2446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823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38</a:t>
            </a:fld>
            <a:endParaRPr lang="en-US" altLang="zh-CN"/>
          </a:p>
        </p:txBody>
      </p:sp>
      <p:sp>
        <p:nvSpPr>
          <p:cNvPr id="3" name="内容占位符 2"/>
          <p:cNvSpPr txBox="1">
            <a:spLocks/>
          </p:cNvSpPr>
          <p:nvPr/>
        </p:nvSpPr>
        <p:spPr>
          <a:xfrm>
            <a:off x="683568" y="1081718"/>
            <a:ext cx="7740860" cy="5760640"/>
          </a:xfrm>
          <a:prstGeom prst="rect">
            <a:avLst/>
          </a:prstGeom>
        </p:spPr>
        <p:txBody>
          <a:bodyPr>
            <a:no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125000"/>
              </a:lnSpc>
              <a:buFontTx/>
              <a:buNone/>
            </a:pPr>
            <a:r>
              <a:rPr lang="zh-CN" altLang="en-US" sz="2400" kern="0" dirty="0">
                <a:latin typeface="Times New Roman" panose="02020603050405020304" pitchFamily="18" charset="0"/>
                <a:ea typeface="仿宋" panose="02010609060101010101" pitchFamily="49" charset="-122"/>
              </a:rPr>
              <a:t>均匀密绕的螺线管，半径为</a:t>
            </a:r>
            <a:r>
              <a:rPr lang="en-US" altLang="zh-CN" sz="2400" kern="0" dirty="0">
                <a:latin typeface="Times New Roman" panose="02020603050405020304" pitchFamily="18" charset="0"/>
                <a:ea typeface="仿宋" panose="02010609060101010101" pitchFamily="49" charset="-122"/>
              </a:rPr>
              <a:t>R</a:t>
            </a:r>
            <a:r>
              <a:rPr lang="zh-CN" altLang="en-US" sz="2400" kern="0" dirty="0">
                <a:latin typeface="Times New Roman" panose="02020603050405020304" pitchFamily="18" charset="0"/>
                <a:ea typeface="仿宋" panose="02010609060101010101" pitchFamily="49" charset="-122"/>
              </a:rPr>
              <a:t>，单位长度上的匝数为</a:t>
            </a:r>
            <a:r>
              <a:rPr lang="en-US" altLang="zh-CN" sz="2400" kern="0" dirty="0">
                <a:latin typeface="Times New Roman" panose="02020603050405020304" pitchFamily="18" charset="0"/>
                <a:ea typeface="仿宋" panose="02010609060101010101" pitchFamily="49" charset="-122"/>
              </a:rPr>
              <a:t>n</a:t>
            </a:r>
            <a:r>
              <a:rPr lang="zh-CN" altLang="en-US" sz="2400" kern="0" dirty="0">
                <a:latin typeface="Times New Roman" panose="02020603050405020304" pitchFamily="18" charset="0"/>
                <a:ea typeface="仿宋" panose="02010609060101010101" pitchFamily="49" charset="-122"/>
              </a:rPr>
              <a:t>，螺线管通有电流</a:t>
            </a:r>
            <a:r>
              <a:rPr lang="en-US" altLang="zh-CN" sz="2400" kern="0" dirty="0">
                <a:latin typeface="Times New Roman" panose="02020603050405020304" pitchFamily="18" charset="0"/>
                <a:ea typeface="仿宋" panose="02010609060101010101" pitchFamily="49" charset="-122"/>
              </a:rPr>
              <a:t>I</a:t>
            </a:r>
            <a:r>
              <a:rPr lang="zh-CN" altLang="en-US" sz="2400" kern="0" dirty="0" smtClean="0">
                <a:latin typeface="Times New Roman" panose="02020603050405020304" pitchFamily="18" charset="0"/>
                <a:ea typeface="仿宋" panose="02010609060101010101" pitchFamily="49" charset="-122"/>
              </a:rPr>
              <a:t>。</a:t>
            </a:r>
            <a:endParaRPr lang="en-US" altLang="zh-CN" sz="2400" kern="0" dirty="0" smtClean="0">
              <a:latin typeface="Times New Roman" panose="02020603050405020304" pitchFamily="18" charset="0"/>
              <a:ea typeface="仿宋" panose="02010609060101010101" pitchFamily="49" charset="-122"/>
            </a:endParaRPr>
          </a:p>
          <a:p>
            <a:pPr marL="0" indent="0">
              <a:lnSpc>
                <a:spcPct val="125000"/>
              </a:lnSpc>
              <a:buFontTx/>
              <a:buNone/>
            </a:pPr>
            <a:r>
              <a:rPr lang="zh-CN" altLang="en-US" sz="2400" kern="0" dirty="0" smtClean="0">
                <a:latin typeface="Times New Roman" panose="02020603050405020304" pitchFamily="18" charset="0"/>
                <a:ea typeface="仿宋" panose="02010609060101010101" pitchFamily="49" charset="-122"/>
              </a:rPr>
              <a:t>求</a:t>
            </a:r>
            <a:r>
              <a:rPr lang="zh-CN" altLang="en-US" sz="2400" kern="0" dirty="0">
                <a:latin typeface="Times New Roman" panose="02020603050405020304" pitchFamily="18" charset="0"/>
                <a:ea typeface="仿宋" panose="02010609060101010101" pitchFamily="49" charset="-122"/>
              </a:rPr>
              <a:t>：螺线管轴线上一点</a:t>
            </a:r>
            <a:r>
              <a:rPr lang="en-US" altLang="zh-CN" sz="2400" kern="0" dirty="0">
                <a:latin typeface="Times New Roman" panose="02020603050405020304" pitchFamily="18" charset="0"/>
                <a:ea typeface="仿宋" panose="02010609060101010101" pitchFamily="49" charset="-122"/>
              </a:rPr>
              <a:t>P</a:t>
            </a:r>
            <a:r>
              <a:rPr lang="zh-CN" altLang="en-US" sz="2400" kern="0" dirty="0">
                <a:latin typeface="Times New Roman" panose="02020603050405020304" pitchFamily="18" charset="0"/>
                <a:ea typeface="仿宋" panose="02010609060101010101" pitchFamily="49" charset="-122"/>
              </a:rPr>
              <a:t>的磁感应强度</a:t>
            </a:r>
            <a:r>
              <a:rPr lang="en-US" altLang="zh-CN" sz="2400" kern="0" dirty="0">
                <a:latin typeface="Times New Roman" panose="02020603050405020304" pitchFamily="18" charset="0"/>
                <a:ea typeface="仿宋" panose="02010609060101010101" pitchFamily="49" charset="-122"/>
              </a:rPr>
              <a:t>B</a:t>
            </a:r>
            <a:r>
              <a:rPr lang="zh-CN" altLang="en-US" sz="2400" kern="0" dirty="0" smtClean="0">
                <a:latin typeface="Times New Roman" panose="02020603050405020304" pitchFamily="18" charset="0"/>
                <a:ea typeface="仿宋" panose="02010609060101010101" pitchFamily="49" charset="-122"/>
              </a:rPr>
              <a:t>。</a:t>
            </a:r>
            <a:endParaRPr lang="en-US" altLang="zh-CN" sz="2400" kern="0" dirty="0" smtClean="0">
              <a:latin typeface="Times New Roman" panose="02020603050405020304" pitchFamily="18" charset="0"/>
              <a:ea typeface="仿宋" panose="02010609060101010101" pitchFamily="49" charset="-122"/>
            </a:endParaRPr>
          </a:p>
        </p:txBody>
      </p:sp>
      <p:sp>
        <p:nvSpPr>
          <p:cNvPr id="4" name="矩形 3"/>
          <p:cNvSpPr/>
          <p:nvPr/>
        </p:nvSpPr>
        <p:spPr>
          <a:xfrm>
            <a:off x="683568" y="513674"/>
            <a:ext cx="957313" cy="562398"/>
          </a:xfrm>
          <a:prstGeom prst="rect">
            <a:avLst/>
          </a:prstGeom>
        </p:spPr>
        <p:txBody>
          <a:bodyPr wrap="none">
            <a:spAutoFit/>
          </a:bodyPr>
          <a:lstStyle/>
          <a:p>
            <a:pPr marL="0" indent="0">
              <a:lnSpc>
                <a:spcPct val="145000"/>
              </a:lnSpc>
              <a:buNone/>
            </a:pPr>
            <a:r>
              <a:rPr lang="zh-CN" altLang="en-US" b="1" dirty="0" smtClean="0">
                <a:ea typeface="仿宋" panose="02010609060101010101" pitchFamily="49" charset="-122"/>
              </a:rPr>
              <a:t>例题</a:t>
            </a:r>
            <a:r>
              <a:rPr lang="en-US" altLang="zh-CN" b="1" dirty="0" smtClean="0">
                <a:ea typeface="仿宋" panose="02010609060101010101" pitchFamily="49" charset="-122"/>
              </a:rPr>
              <a:t>3</a:t>
            </a:r>
            <a:endParaRPr lang="en-US" altLang="zh-CN" b="1" dirty="0">
              <a:ea typeface="仿宋" panose="02010609060101010101" pitchFamily="49" charset="-122"/>
            </a:endParaRPr>
          </a:p>
        </p:txBody>
      </p:sp>
      <p:pic>
        <p:nvPicPr>
          <p:cNvPr id="5" name="图片 4"/>
          <p:cNvPicPr>
            <a:picLocks noChangeAspect="1"/>
          </p:cNvPicPr>
          <p:nvPr/>
        </p:nvPicPr>
        <p:blipFill>
          <a:blip r:embed="rId2"/>
          <a:stretch>
            <a:fillRect/>
          </a:stretch>
        </p:blipFill>
        <p:spPr>
          <a:xfrm>
            <a:off x="4269792" y="2744924"/>
            <a:ext cx="4566816" cy="2222787"/>
          </a:xfrm>
          <a:prstGeom prst="rect">
            <a:avLst/>
          </a:prstGeom>
        </p:spPr>
      </p:pic>
      <p:sp>
        <p:nvSpPr>
          <p:cNvPr id="6" name="矩形 5"/>
          <p:cNvSpPr/>
          <p:nvPr/>
        </p:nvSpPr>
        <p:spPr>
          <a:xfrm>
            <a:off x="683568" y="2744924"/>
            <a:ext cx="3456384" cy="3276987"/>
          </a:xfrm>
          <a:prstGeom prst="rect">
            <a:avLst/>
          </a:prstGeom>
        </p:spPr>
        <p:txBody>
          <a:bodyPr wrap="square">
            <a:spAutoFit/>
          </a:bodyPr>
          <a:lstStyle/>
          <a:p>
            <a:pPr algn="l" eaLnBrk="0" hangingPunct="0">
              <a:lnSpc>
                <a:spcPct val="125000"/>
              </a:lnSpc>
              <a:spcBef>
                <a:spcPct val="20000"/>
              </a:spcBef>
            </a:pPr>
            <a:r>
              <a:rPr lang="zh-CN" altLang="zh-CN" kern="0" dirty="0">
                <a:ea typeface="仿宋" panose="02010609060101010101" pitchFamily="49" charset="-122"/>
              </a:rPr>
              <a:t>解：螺线管可看成由许多半径相同的同轴线圈组成，轴线上任意一点磁感应强度的大小，等于各载流圆线圈在该点产生的磁感应强度的叠加。</a:t>
            </a:r>
            <a:endParaRPr lang="zh-CN" altLang="en-US" kern="0" dirty="0">
              <a:ea typeface="仿宋" panose="02010609060101010101" pitchFamily="49" charset="-122"/>
            </a:endParaRPr>
          </a:p>
        </p:txBody>
      </p:sp>
    </p:spTree>
    <p:extLst>
      <p:ext uri="{BB962C8B-B14F-4D97-AF65-F5344CB8AC3E}">
        <p14:creationId xmlns:p14="http://schemas.microsoft.com/office/powerpoint/2010/main" val="2214294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39</a:t>
            </a:fld>
            <a:endParaRPr lang="en-US" altLang="zh-CN"/>
          </a:p>
        </p:txBody>
      </p:sp>
      <p:sp>
        <p:nvSpPr>
          <p:cNvPr id="5" name="矩形 4"/>
          <p:cNvSpPr/>
          <p:nvPr/>
        </p:nvSpPr>
        <p:spPr>
          <a:xfrm>
            <a:off x="647564" y="728700"/>
            <a:ext cx="7558608" cy="1430328"/>
          </a:xfrm>
          <a:prstGeom prst="rect">
            <a:avLst/>
          </a:prstGeom>
        </p:spPr>
        <p:txBody>
          <a:bodyPr wrap="square">
            <a:spAutoFit/>
          </a:bodyPr>
          <a:lstStyle/>
          <a:p>
            <a:pPr algn="l" eaLnBrk="0" hangingPunct="0">
              <a:lnSpc>
                <a:spcPct val="125000"/>
              </a:lnSpc>
              <a:spcBef>
                <a:spcPct val="20000"/>
              </a:spcBef>
            </a:pPr>
            <a:r>
              <a:rPr lang="zh-CN" altLang="zh-CN" kern="0" dirty="0">
                <a:ea typeface="仿宋" panose="02010609060101010101" pitchFamily="49" charset="-122"/>
              </a:rPr>
              <a:t>在螺线管上取一小段</a:t>
            </a:r>
            <a:r>
              <a:rPr lang="en-US" altLang="zh-CN" kern="0" dirty="0">
                <a:ea typeface="仿宋" panose="02010609060101010101" pitchFamily="49" charset="-122"/>
              </a:rPr>
              <a:t>dl</a:t>
            </a:r>
            <a:r>
              <a:rPr lang="zh-CN" altLang="zh-CN" kern="0" dirty="0">
                <a:ea typeface="仿宋" panose="02010609060101010101" pitchFamily="49" charset="-122"/>
              </a:rPr>
              <a:t>，在这一小段上有</a:t>
            </a:r>
            <a:r>
              <a:rPr lang="en-US" altLang="zh-CN" kern="0" dirty="0" err="1">
                <a:ea typeface="仿宋" panose="02010609060101010101" pitchFamily="49" charset="-122"/>
              </a:rPr>
              <a:t>ndl</a:t>
            </a:r>
            <a:r>
              <a:rPr lang="zh-CN" altLang="zh-CN" kern="0" dirty="0">
                <a:ea typeface="仿宋" panose="02010609060101010101" pitchFamily="49" charset="-122"/>
              </a:rPr>
              <a:t>匝线圈，相当于一个通有电流</a:t>
            </a:r>
            <a:r>
              <a:rPr lang="en-US" altLang="zh-CN" kern="0" dirty="0" err="1">
                <a:ea typeface="仿宋" panose="02010609060101010101" pitchFamily="49" charset="-122"/>
              </a:rPr>
              <a:t>Indl</a:t>
            </a:r>
            <a:r>
              <a:rPr lang="zh-CN" altLang="zh-CN" kern="0" dirty="0">
                <a:ea typeface="仿宋" panose="02010609060101010101" pitchFamily="49" charset="-122"/>
              </a:rPr>
              <a:t>的载流圆线圈，</a:t>
            </a:r>
            <a:r>
              <a:rPr lang="zh-CN" altLang="zh-CN" kern="0" dirty="0" smtClean="0">
                <a:ea typeface="仿宋" panose="02010609060101010101" pitchFamily="49" charset="-122"/>
              </a:rPr>
              <a:t>由</a:t>
            </a:r>
            <a:r>
              <a:rPr lang="zh-CN" altLang="en-US" kern="0" dirty="0">
                <a:ea typeface="仿宋" panose="02010609060101010101" pitchFamily="49" charset="-122"/>
              </a:rPr>
              <a:t>上</a:t>
            </a:r>
            <a:r>
              <a:rPr lang="zh-CN" altLang="zh-CN" kern="0" dirty="0" smtClean="0">
                <a:ea typeface="仿宋" panose="02010609060101010101" pitchFamily="49" charset="-122"/>
              </a:rPr>
              <a:t>题的</a:t>
            </a:r>
            <a:r>
              <a:rPr lang="zh-CN" altLang="zh-CN" kern="0" dirty="0">
                <a:ea typeface="仿宋" panose="02010609060101010101" pitchFamily="49" charset="-122"/>
              </a:rPr>
              <a:t>结论可知：</a:t>
            </a:r>
            <a:endParaRPr lang="zh-CN" altLang="en-US" kern="0" dirty="0">
              <a:ea typeface="仿宋" panose="02010609060101010101" pitchFamily="49" charset="-122"/>
            </a:endParaRP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67844" y="1834179"/>
            <a:ext cx="2155712" cy="863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647564" y="2804282"/>
            <a:ext cx="3877985" cy="461665"/>
          </a:xfrm>
          <a:prstGeom prst="rect">
            <a:avLst/>
          </a:prstGeom>
        </p:spPr>
        <p:txBody>
          <a:bodyPr wrap="none">
            <a:spAutoFit/>
          </a:bodyPr>
          <a:lstStyle/>
          <a:p>
            <a:r>
              <a:rPr lang="zh-CN" altLang="zh-CN" kern="0" dirty="0">
                <a:ea typeface="仿宋" panose="02010609060101010101" pitchFamily="49" charset="-122"/>
              </a:rPr>
              <a:t>由图中的几何关系可得到：</a:t>
            </a:r>
            <a:endParaRPr lang="zh-CN" altLang="en-US" kern="0" dirty="0">
              <a:ea typeface="仿宋" panose="02010609060101010101" pitchFamily="49" charset="-122"/>
            </a:endParaRPr>
          </a:p>
        </p:txBody>
      </p:sp>
      <p:sp>
        <p:nvSpPr>
          <p:cNvPr id="7" name="矩形 6"/>
          <p:cNvSpPr/>
          <p:nvPr/>
        </p:nvSpPr>
        <p:spPr>
          <a:xfrm>
            <a:off x="791580" y="3403369"/>
            <a:ext cx="8676964" cy="1015663"/>
          </a:xfrm>
          <a:prstGeom prst="rect">
            <a:avLst/>
          </a:prstGeom>
        </p:spPr>
        <p:txBody>
          <a:bodyPr wrap="square">
            <a:spAutoFit/>
          </a:bodyPr>
          <a:lstStyle/>
          <a:p>
            <a:pPr algn="l">
              <a:lnSpc>
                <a:spcPct val="125000"/>
              </a:lnSpc>
            </a:pPr>
            <a:r>
              <a:rPr lang="en-US" altLang="zh-CN" kern="100" dirty="0"/>
              <a:t>R</a:t>
            </a:r>
            <a:r>
              <a:rPr lang="zh-CN" altLang="zh-CN" kern="100" dirty="0">
                <a:cs typeface="Times New Roman" panose="02020603050405020304" pitchFamily="18" charset="0"/>
              </a:rPr>
              <a:t>＝</a:t>
            </a:r>
            <a:r>
              <a:rPr lang="en-US" altLang="zh-CN" kern="100" dirty="0" err="1"/>
              <a:t>rsin</a:t>
            </a:r>
            <a:r>
              <a:rPr lang="en-US" altLang="zh-CN" kern="100" dirty="0"/>
              <a:t>β</a:t>
            </a:r>
            <a:r>
              <a:rPr lang="zh-CN" altLang="zh-CN" kern="100" dirty="0">
                <a:cs typeface="Times New Roman" panose="02020603050405020304" pitchFamily="18" charset="0"/>
              </a:rPr>
              <a:t>，</a:t>
            </a:r>
            <a:r>
              <a:rPr lang="en-US" altLang="zh-CN" kern="100" dirty="0"/>
              <a:t>r</a:t>
            </a:r>
            <a:r>
              <a:rPr lang="zh-CN" altLang="zh-CN" kern="100" dirty="0">
                <a:cs typeface="Times New Roman" panose="02020603050405020304" pitchFamily="18" charset="0"/>
              </a:rPr>
              <a:t>＝</a:t>
            </a:r>
            <a:r>
              <a:rPr lang="en-US" altLang="zh-CN" kern="100" dirty="0"/>
              <a:t>R/sinβ</a:t>
            </a:r>
            <a:r>
              <a:rPr lang="zh-CN" altLang="zh-CN" kern="100" dirty="0" smtClean="0">
                <a:cs typeface="Times New Roman" panose="02020603050405020304" pitchFamily="18" charset="0"/>
              </a:rPr>
              <a:t>，</a:t>
            </a:r>
            <a:endParaRPr lang="en-US" altLang="zh-CN" kern="100" dirty="0" smtClean="0">
              <a:cs typeface="Times New Roman" panose="02020603050405020304" pitchFamily="18" charset="0"/>
            </a:endParaRPr>
          </a:p>
          <a:p>
            <a:pPr algn="l">
              <a:lnSpc>
                <a:spcPct val="125000"/>
              </a:lnSpc>
            </a:pPr>
            <a:r>
              <a:rPr lang="en-US" altLang="zh-CN" kern="100" dirty="0" smtClean="0"/>
              <a:t>l</a:t>
            </a:r>
            <a:r>
              <a:rPr lang="zh-CN" altLang="zh-CN" kern="100" dirty="0">
                <a:cs typeface="Times New Roman" panose="02020603050405020304" pitchFamily="18" charset="0"/>
              </a:rPr>
              <a:t>＝</a:t>
            </a:r>
            <a:r>
              <a:rPr lang="en-US" altLang="zh-CN" kern="100" dirty="0" err="1"/>
              <a:t>rcos</a:t>
            </a:r>
            <a:r>
              <a:rPr lang="en-US" altLang="zh-CN" kern="100" dirty="0"/>
              <a:t>β</a:t>
            </a:r>
            <a:r>
              <a:rPr lang="zh-CN" altLang="zh-CN" kern="100" dirty="0">
                <a:cs typeface="Times New Roman" panose="02020603050405020304" pitchFamily="18" charset="0"/>
              </a:rPr>
              <a:t>＝</a:t>
            </a:r>
            <a:r>
              <a:rPr lang="en-US" altLang="zh-CN" kern="100" dirty="0" err="1"/>
              <a:t>Rcos</a:t>
            </a:r>
            <a:r>
              <a:rPr lang="en-US" altLang="zh-CN" kern="100" dirty="0"/>
              <a:t>β/sinβ , dl</a:t>
            </a:r>
            <a:r>
              <a:rPr lang="zh-CN" altLang="zh-CN" kern="100" dirty="0">
                <a:cs typeface="Times New Roman" panose="02020603050405020304" pitchFamily="18" charset="0"/>
              </a:rPr>
              <a:t>＝－</a:t>
            </a:r>
            <a:r>
              <a:rPr lang="en-US" altLang="zh-CN" kern="100" dirty="0"/>
              <a:t>Rdβ/sin</a:t>
            </a:r>
            <a:r>
              <a:rPr lang="en-US" altLang="zh-CN" kern="100" baseline="30000" dirty="0"/>
              <a:t>2</a:t>
            </a:r>
            <a:r>
              <a:rPr lang="en-US" altLang="zh-CN" kern="100" dirty="0"/>
              <a:t>β</a:t>
            </a:r>
            <a:endParaRPr lang="zh-CN" altLang="en-US" dirty="0"/>
          </a:p>
        </p:txBody>
      </p:sp>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9652" y="4510288"/>
            <a:ext cx="6588732" cy="156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9764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4</a:t>
            </a:fld>
            <a:endParaRPr lang="en-US" altLang="zh-CN"/>
          </a:p>
        </p:txBody>
      </p:sp>
      <p:pic>
        <p:nvPicPr>
          <p:cNvPr id="3" name="图片 2"/>
          <p:cNvPicPr>
            <a:picLocks noChangeAspect="1"/>
          </p:cNvPicPr>
          <p:nvPr/>
        </p:nvPicPr>
        <p:blipFill>
          <a:blip r:embed="rId2"/>
          <a:stretch>
            <a:fillRect/>
          </a:stretch>
        </p:blipFill>
        <p:spPr>
          <a:xfrm>
            <a:off x="2087724" y="980728"/>
            <a:ext cx="5019675" cy="695325"/>
          </a:xfrm>
          <a:prstGeom prst="rect">
            <a:avLst/>
          </a:prstGeom>
        </p:spPr>
      </p:pic>
      <p:pic>
        <p:nvPicPr>
          <p:cNvPr id="4" name="图片 3"/>
          <p:cNvPicPr>
            <a:picLocks noChangeAspect="1"/>
          </p:cNvPicPr>
          <p:nvPr/>
        </p:nvPicPr>
        <p:blipFill>
          <a:blip r:embed="rId3"/>
          <a:stretch>
            <a:fillRect/>
          </a:stretch>
        </p:blipFill>
        <p:spPr>
          <a:xfrm>
            <a:off x="1367644" y="1789530"/>
            <a:ext cx="6660740" cy="4345392"/>
          </a:xfrm>
          <a:prstGeom prst="rect">
            <a:avLst/>
          </a:prstGeom>
        </p:spPr>
      </p:pic>
    </p:spTree>
    <p:extLst>
      <p:ext uri="{BB962C8B-B14F-4D97-AF65-F5344CB8AC3E}">
        <p14:creationId xmlns:p14="http://schemas.microsoft.com/office/powerpoint/2010/main" val="16237912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40</a:t>
            </a:fld>
            <a:endParaRPr lang="en-US" altLang="zh-CN"/>
          </a:p>
        </p:txBody>
      </p:sp>
      <p:sp>
        <p:nvSpPr>
          <p:cNvPr id="3" name="矩形 2"/>
          <p:cNvSpPr/>
          <p:nvPr/>
        </p:nvSpPr>
        <p:spPr>
          <a:xfrm>
            <a:off x="971600" y="800708"/>
            <a:ext cx="2345514" cy="461665"/>
          </a:xfrm>
          <a:prstGeom prst="rect">
            <a:avLst/>
          </a:prstGeom>
        </p:spPr>
        <p:txBody>
          <a:bodyPr wrap="none">
            <a:spAutoFit/>
          </a:bodyPr>
          <a:lstStyle/>
          <a:p>
            <a:r>
              <a:rPr lang="zh-CN" altLang="zh-CN" kern="100" dirty="0">
                <a:cs typeface="Times New Roman" panose="02020603050405020304" pitchFamily="18" charset="0"/>
              </a:rPr>
              <a:t>从</a:t>
            </a:r>
            <a:r>
              <a:rPr lang="en-US" altLang="zh-CN" kern="100" dirty="0"/>
              <a:t>β1</a:t>
            </a:r>
            <a:r>
              <a:rPr lang="zh-CN" altLang="zh-CN" kern="100" dirty="0">
                <a:cs typeface="Times New Roman" panose="02020603050405020304" pitchFamily="18" charset="0"/>
              </a:rPr>
              <a:t>到</a:t>
            </a:r>
            <a:r>
              <a:rPr lang="en-US" altLang="zh-CN" kern="100" dirty="0"/>
              <a:t>β2</a:t>
            </a:r>
            <a:r>
              <a:rPr lang="zh-CN" altLang="zh-CN" kern="100" dirty="0">
                <a:cs typeface="Times New Roman" panose="02020603050405020304" pitchFamily="18" charset="0"/>
              </a:rPr>
              <a:t>积分：</a:t>
            </a:r>
            <a:endParaRPr lang="zh-CN" altLang="en-US"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1484784"/>
            <a:ext cx="6173049" cy="828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29732" y="2768469"/>
            <a:ext cx="8064896" cy="461665"/>
          </a:xfrm>
          <a:prstGeom prst="rect">
            <a:avLst/>
          </a:prstGeom>
        </p:spPr>
        <p:txBody>
          <a:bodyPr wrap="square">
            <a:spAutoFit/>
          </a:bodyPr>
          <a:lstStyle/>
          <a:p>
            <a:r>
              <a:rPr lang="zh-CN" altLang="zh-CN" kern="100" dirty="0">
                <a:cs typeface="Times New Roman" panose="02020603050405020304" pitchFamily="18" charset="0"/>
              </a:rPr>
              <a:t>对于无限长螺线管，</a:t>
            </a:r>
            <a:r>
              <a:rPr lang="en-US" altLang="zh-CN" kern="100" dirty="0"/>
              <a:t>β1</a:t>
            </a:r>
            <a:r>
              <a:rPr lang="zh-CN" altLang="zh-CN" kern="100" dirty="0">
                <a:cs typeface="Times New Roman" panose="02020603050405020304" pitchFamily="18" charset="0"/>
              </a:rPr>
              <a:t>＝</a:t>
            </a:r>
            <a:r>
              <a:rPr lang="en-US" altLang="zh-CN" kern="100" dirty="0"/>
              <a:t>π</a:t>
            </a:r>
            <a:r>
              <a:rPr lang="zh-CN" altLang="zh-CN" kern="100" dirty="0">
                <a:cs typeface="Times New Roman" panose="02020603050405020304" pitchFamily="18" charset="0"/>
              </a:rPr>
              <a:t>，</a:t>
            </a:r>
            <a:r>
              <a:rPr lang="en-US" altLang="zh-CN" kern="100" dirty="0"/>
              <a:t>β2</a:t>
            </a:r>
            <a:r>
              <a:rPr lang="zh-CN" altLang="zh-CN" kern="100" dirty="0">
                <a:cs typeface="Times New Roman" panose="02020603050405020304" pitchFamily="18" charset="0"/>
              </a:rPr>
              <a:t>＝</a:t>
            </a:r>
            <a:r>
              <a:rPr lang="en-US" altLang="zh-CN" kern="100" dirty="0"/>
              <a:t>0</a:t>
            </a:r>
            <a:r>
              <a:rPr lang="zh-CN" altLang="zh-CN" kern="100" dirty="0">
                <a:cs typeface="Times New Roman" panose="02020603050405020304" pitchFamily="18" charset="0"/>
              </a:rPr>
              <a:t>，代入得：</a:t>
            </a:r>
            <a:r>
              <a:rPr lang="en-US" altLang="zh-CN" kern="100" dirty="0"/>
              <a:t>B</a:t>
            </a:r>
            <a:r>
              <a:rPr lang="zh-CN" altLang="zh-CN" kern="100" dirty="0">
                <a:cs typeface="Times New Roman" panose="02020603050405020304" pitchFamily="18" charset="0"/>
              </a:rPr>
              <a:t>＝</a:t>
            </a:r>
            <a:r>
              <a:rPr lang="en-US" altLang="zh-CN" kern="100" dirty="0"/>
              <a:t>μ</a:t>
            </a:r>
            <a:r>
              <a:rPr lang="en-US" altLang="zh-CN" kern="100" baseline="-25000" dirty="0"/>
              <a:t>0</a:t>
            </a:r>
            <a:r>
              <a:rPr lang="en-US" altLang="zh-CN" kern="100" dirty="0"/>
              <a:t>nI</a:t>
            </a:r>
            <a:endParaRPr lang="zh-CN" altLang="en-US" dirty="0"/>
          </a:p>
        </p:txBody>
      </p:sp>
      <p:pic>
        <p:nvPicPr>
          <p:cNvPr id="6" name="图片 5"/>
          <p:cNvPicPr>
            <a:picLocks noChangeAspect="1"/>
          </p:cNvPicPr>
          <p:nvPr/>
        </p:nvPicPr>
        <p:blipFill>
          <a:blip r:embed="rId3"/>
          <a:stretch>
            <a:fillRect/>
          </a:stretch>
        </p:blipFill>
        <p:spPr>
          <a:xfrm>
            <a:off x="2627784" y="3761589"/>
            <a:ext cx="3564068" cy="2484276"/>
          </a:xfrm>
          <a:prstGeom prst="rect">
            <a:avLst/>
          </a:prstGeom>
        </p:spPr>
      </p:pic>
    </p:spTree>
    <p:extLst>
      <p:ext uri="{BB962C8B-B14F-4D97-AF65-F5344CB8AC3E}">
        <p14:creationId xmlns:p14="http://schemas.microsoft.com/office/powerpoint/2010/main" val="198056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41</a:t>
            </a:fld>
            <a:endParaRPr lang="en-US" altLang="zh-CN"/>
          </a:p>
        </p:txBody>
      </p:sp>
      <p:sp>
        <p:nvSpPr>
          <p:cNvPr id="3" name="内容占位符 2"/>
          <p:cNvSpPr txBox="1">
            <a:spLocks/>
          </p:cNvSpPr>
          <p:nvPr/>
        </p:nvSpPr>
        <p:spPr>
          <a:xfrm>
            <a:off x="683568" y="1081718"/>
            <a:ext cx="7740860" cy="5760640"/>
          </a:xfrm>
          <a:prstGeom prst="rect">
            <a:avLst/>
          </a:prstGeom>
        </p:spPr>
        <p:txBody>
          <a:bodyPr>
            <a:no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125000"/>
              </a:lnSpc>
              <a:buFontTx/>
              <a:buNone/>
            </a:pPr>
            <a:r>
              <a:rPr lang="zh-CN" altLang="en-US" sz="2400" kern="0" dirty="0" smtClean="0">
                <a:latin typeface="Times New Roman" panose="02020603050405020304" pitchFamily="18" charset="0"/>
                <a:ea typeface="仿宋" panose="02010609060101010101" pitchFamily="49" charset="-122"/>
              </a:rPr>
              <a:t>半径</a:t>
            </a:r>
            <a:r>
              <a:rPr lang="zh-CN" altLang="en-US" sz="2400" kern="0" dirty="0">
                <a:latin typeface="Times New Roman" panose="02020603050405020304" pitchFamily="18" charset="0"/>
                <a:ea typeface="仿宋" panose="02010609060101010101" pitchFamily="49" charset="-122"/>
              </a:rPr>
              <a:t>为</a:t>
            </a:r>
            <a:r>
              <a:rPr lang="en-US" altLang="zh-CN" sz="2400" kern="0" dirty="0">
                <a:latin typeface="Times New Roman" panose="02020603050405020304" pitchFamily="18" charset="0"/>
                <a:ea typeface="仿宋" panose="02010609060101010101" pitchFamily="49" charset="-122"/>
              </a:rPr>
              <a:t>R</a:t>
            </a:r>
            <a:r>
              <a:rPr lang="zh-CN" altLang="en-US" sz="2400" kern="0" dirty="0">
                <a:latin typeface="Times New Roman" panose="02020603050405020304" pitchFamily="18" charset="0"/>
                <a:ea typeface="仿宋" panose="02010609060101010101" pitchFamily="49" charset="-122"/>
              </a:rPr>
              <a:t>的均匀带电圆盘，带电量为＋</a:t>
            </a:r>
            <a:r>
              <a:rPr lang="en-US" altLang="zh-CN" sz="2400" kern="0" dirty="0">
                <a:latin typeface="Times New Roman" panose="02020603050405020304" pitchFamily="18" charset="0"/>
                <a:ea typeface="仿宋" panose="02010609060101010101" pitchFamily="49" charset="-122"/>
              </a:rPr>
              <a:t>q</a:t>
            </a:r>
            <a:r>
              <a:rPr lang="zh-CN" altLang="en-US" sz="2400" kern="0" dirty="0">
                <a:latin typeface="Times New Roman" panose="02020603050405020304" pitchFamily="18" charset="0"/>
                <a:ea typeface="仿宋" panose="02010609060101010101" pitchFamily="49" charset="-122"/>
              </a:rPr>
              <a:t>，圆盘以角速度</a:t>
            </a:r>
            <a:r>
              <a:rPr lang="en-US" altLang="zh-CN" sz="2400" kern="0" dirty="0">
                <a:latin typeface="Times New Roman" panose="02020603050405020304" pitchFamily="18" charset="0"/>
                <a:ea typeface="仿宋" panose="02010609060101010101" pitchFamily="49" charset="-122"/>
              </a:rPr>
              <a:t>ω</a:t>
            </a:r>
            <a:r>
              <a:rPr lang="zh-CN" altLang="en-US" sz="2400" kern="0" dirty="0">
                <a:latin typeface="Times New Roman" panose="02020603050405020304" pitchFamily="18" charset="0"/>
                <a:ea typeface="仿宋" panose="02010609060101010101" pitchFamily="49" charset="-122"/>
              </a:rPr>
              <a:t>绕通过圆心垂直于圆盘的轴转动。</a:t>
            </a:r>
            <a:endParaRPr lang="en-US" altLang="zh-CN" sz="2400" kern="0" dirty="0" smtClean="0">
              <a:latin typeface="Times New Roman" panose="02020603050405020304" pitchFamily="18" charset="0"/>
              <a:ea typeface="仿宋" panose="02010609060101010101" pitchFamily="49" charset="-122"/>
            </a:endParaRPr>
          </a:p>
          <a:p>
            <a:pPr marL="0" indent="0">
              <a:lnSpc>
                <a:spcPct val="125000"/>
              </a:lnSpc>
              <a:buFontTx/>
              <a:buNone/>
            </a:pPr>
            <a:r>
              <a:rPr lang="zh-CN" altLang="en-US" sz="2400" kern="0" dirty="0" smtClean="0">
                <a:latin typeface="Times New Roman" panose="02020603050405020304" pitchFamily="18" charset="0"/>
                <a:ea typeface="仿宋" panose="02010609060101010101" pitchFamily="49" charset="-122"/>
              </a:rPr>
              <a:t>求</a:t>
            </a:r>
            <a:r>
              <a:rPr lang="zh-CN" altLang="en-US" sz="2400" kern="0" dirty="0">
                <a:latin typeface="Times New Roman" panose="02020603050405020304" pitchFamily="18" charset="0"/>
                <a:ea typeface="仿宋" panose="02010609060101010101" pitchFamily="49" charset="-122"/>
              </a:rPr>
              <a:t>：</a:t>
            </a:r>
            <a:r>
              <a:rPr lang="en-US" altLang="zh-CN" sz="2400" kern="0" dirty="0">
                <a:latin typeface="Times New Roman" panose="02020603050405020304" pitchFamily="18" charset="0"/>
                <a:ea typeface="仿宋" panose="02010609060101010101" pitchFamily="49" charset="-122"/>
              </a:rPr>
              <a:t>(1)</a:t>
            </a:r>
            <a:r>
              <a:rPr lang="zh-CN" altLang="en-US" sz="2400" kern="0" dirty="0">
                <a:latin typeface="Times New Roman" panose="02020603050405020304" pitchFamily="18" charset="0"/>
                <a:ea typeface="仿宋" panose="02010609060101010101" pitchFamily="49" charset="-122"/>
              </a:rPr>
              <a:t>轴线上任意一点的磁感应强度</a:t>
            </a:r>
            <a:r>
              <a:rPr lang="en-US" altLang="zh-CN" sz="2400" kern="0" dirty="0">
                <a:latin typeface="Times New Roman" panose="02020603050405020304" pitchFamily="18" charset="0"/>
                <a:ea typeface="仿宋" panose="02010609060101010101" pitchFamily="49" charset="-122"/>
              </a:rPr>
              <a:t>B</a:t>
            </a:r>
            <a:r>
              <a:rPr lang="zh-CN" altLang="en-US" sz="2400" kern="0" dirty="0" smtClean="0">
                <a:latin typeface="Times New Roman" panose="02020603050405020304" pitchFamily="18" charset="0"/>
                <a:ea typeface="仿宋" panose="02010609060101010101" pitchFamily="49" charset="-122"/>
              </a:rPr>
              <a:t>。</a:t>
            </a:r>
            <a:endParaRPr lang="en-US" altLang="zh-CN" sz="2400" kern="0" dirty="0" smtClean="0">
              <a:latin typeface="Times New Roman" panose="02020603050405020304" pitchFamily="18" charset="0"/>
              <a:ea typeface="仿宋" panose="02010609060101010101" pitchFamily="49" charset="-122"/>
            </a:endParaRPr>
          </a:p>
          <a:p>
            <a:pPr marL="0" indent="0">
              <a:lnSpc>
                <a:spcPct val="125000"/>
              </a:lnSpc>
              <a:buFontTx/>
              <a:buNone/>
            </a:pPr>
            <a:r>
              <a:rPr lang="en-US" altLang="zh-CN" sz="2400" kern="0" dirty="0" smtClean="0">
                <a:latin typeface="Times New Roman" panose="02020603050405020304" pitchFamily="18" charset="0"/>
                <a:ea typeface="仿宋" panose="02010609060101010101" pitchFamily="49" charset="-122"/>
              </a:rPr>
              <a:t>        (</a:t>
            </a:r>
            <a:r>
              <a:rPr lang="en-US" altLang="zh-CN" sz="2400" kern="0" dirty="0">
                <a:latin typeface="Times New Roman" panose="02020603050405020304" pitchFamily="18" charset="0"/>
                <a:ea typeface="仿宋" panose="02010609060101010101" pitchFamily="49" charset="-122"/>
              </a:rPr>
              <a:t>2)</a:t>
            </a:r>
            <a:r>
              <a:rPr lang="zh-CN" altLang="en-US" sz="2400" kern="0" dirty="0">
                <a:latin typeface="Times New Roman" panose="02020603050405020304" pitchFamily="18" charset="0"/>
                <a:ea typeface="仿宋" panose="02010609060101010101" pitchFamily="49" charset="-122"/>
              </a:rPr>
              <a:t>圆盘的磁矩。</a:t>
            </a:r>
            <a:endParaRPr lang="en-US" altLang="zh-CN" sz="2400" kern="0" dirty="0" smtClean="0">
              <a:latin typeface="Times New Roman" panose="02020603050405020304" pitchFamily="18" charset="0"/>
              <a:ea typeface="仿宋" panose="02010609060101010101" pitchFamily="49" charset="-122"/>
            </a:endParaRPr>
          </a:p>
        </p:txBody>
      </p:sp>
      <p:sp>
        <p:nvSpPr>
          <p:cNvPr id="4" name="矩形 3"/>
          <p:cNvSpPr/>
          <p:nvPr/>
        </p:nvSpPr>
        <p:spPr>
          <a:xfrm>
            <a:off x="645593" y="394916"/>
            <a:ext cx="2194832" cy="627864"/>
          </a:xfrm>
          <a:prstGeom prst="rect">
            <a:avLst/>
          </a:prstGeom>
        </p:spPr>
        <p:txBody>
          <a:bodyPr wrap="none">
            <a:spAutoFit/>
          </a:bodyPr>
          <a:lstStyle/>
          <a:p>
            <a:pPr marL="0" indent="0">
              <a:lnSpc>
                <a:spcPct val="145000"/>
              </a:lnSpc>
              <a:buNone/>
            </a:pPr>
            <a:r>
              <a:rPr lang="zh-CN" altLang="en-US" b="1" dirty="0" smtClean="0">
                <a:ea typeface="仿宋" panose="02010609060101010101" pitchFamily="49" charset="-122"/>
              </a:rPr>
              <a:t>例题</a:t>
            </a:r>
            <a:r>
              <a:rPr lang="en-US" altLang="zh-CN" b="1" dirty="0" smtClean="0">
                <a:ea typeface="仿宋" panose="02010609060101010101" pitchFamily="49" charset="-122"/>
              </a:rPr>
              <a:t>4</a:t>
            </a:r>
            <a:r>
              <a:rPr lang="zh-CN" altLang="en-US" b="1" dirty="0" smtClean="0">
                <a:ea typeface="仿宋" panose="02010609060101010101" pitchFamily="49" charset="-122"/>
              </a:rPr>
              <a:t>（重点）</a:t>
            </a:r>
            <a:endParaRPr lang="en-US" altLang="zh-CN" b="1" dirty="0">
              <a:ea typeface="仿宋" panose="02010609060101010101" pitchFamily="49" charset="-122"/>
            </a:endParaRPr>
          </a:p>
        </p:txBody>
      </p:sp>
      <p:pic>
        <p:nvPicPr>
          <p:cNvPr id="5" name="图片 4"/>
          <p:cNvPicPr>
            <a:picLocks noChangeAspect="1"/>
          </p:cNvPicPr>
          <p:nvPr/>
        </p:nvPicPr>
        <p:blipFill>
          <a:blip r:embed="rId2"/>
          <a:stretch>
            <a:fillRect/>
          </a:stretch>
        </p:blipFill>
        <p:spPr>
          <a:xfrm>
            <a:off x="4680012" y="2816932"/>
            <a:ext cx="4158462" cy="2348154"/>
          </a:xfrm>
          <a:prstGeom prst="rect">
            <a:avLst/>
          </a:prstGeom>
        </p:spPr>
      </p:pic>
      <p:sp>
        <p:nvSpPr>
          <p:cNvPr id="6" name="矩形 5"/>
          <p:cNvSpPr/>
          <p:nvPr/>
        </p:nvSpPr>
        <p:spPr>
          <a:xfrm>
            <a:off x="645593" y="3225894"/>
            <a:ext cx="4572000" cy="2575257"/>
          </a:xfrm>
          <a:prstGeom prst="rect">
            <a:avLst/>
          </a:prstGeom>
        </p:spPr>
        <p:txBody>
          <a:bodyPr>
            <a:spAutoFit/>
          </a:bodyPr>
          <a:lstStyle/>
          <a:p>
            <a:pPr algn="l" eaLnBrk="0" hangingPunct="0">
              <a:lnSpc>
                <a:spcPct val="125000"/>
              </a:lnSpc>
              <a:spcBef>
                <a:spcPct val="20000"/>
              </a:spcBef>
            </a:pPr>
            <a:r>
              <a:rPr lang="zh-CN" altLang="zh-CN" kern="0" dirty="0">
                <a:ea typeface="仿宋" panose="02010609060101010101" pitchFamily="49" charset="-122"/>
              </a:rPr>
              <a:t>解：在距圆心为</a:t>
            </a:r>
            <a:r>
              <a:rPr lang="en-US" altLang="zh-CN" kern="0" dirty="0">
                <a:ea typeface="仿宋" panose="02010609060101010101" pitchFamily="49" charset="-122"/>
              </a:rPr>
              <a:t>r</a:t>
            </a:r>
            <a:r>
              <a:rPr lang="zh-CN" altLang="zh-CN" kern="0" dirty="0">
                <a:ea typeface="仿宋" panose="02010609060101010101" pitchFamily="49" charset="-122"/>
              </a:rPr>
              <a:t>处</a:t>
            </a:r>
          </a:p>
          <a:p>
            <a:pPr algn="l" eaLnBrk="0" hangingPunct="0">
              <a:lnSpc>
                <a:spcPct val="125000"/>
              </a:lnSpc>
              <a:spcBef>
                <a:spcPct val="20000"/>
              </a:spcBef>
            </a:pPr>
            <a:r>
              <a:rPr lang="zh-CN" altLang="zh-CN" kern="0" dirty="0">
                <a:ea typeface="仿宋" panose="02010609060101010101" pitchFamily="49" charset="-122"/>
              </a:rPr>
              <a:t>取宽度为</a:t>
            </a:r>
            <a:r>
              <a:rPr lang="en-US" altLang="zh-CN" kern="0" dirty="0" err="1">
                <a:ea typeface="仿宋" panose="02010609060101010101" pitchFamily="49" charset="-122"/>
              </a:rPr>
              <a:t>dr</a:t>
            </a:r>
            <a:r>
              <a:rPr lang="zh-CN" altLang="zh-CN" kern="0" dirty="0">
                <a:ea typeface="仿宋" panose="02010609060101010101" pitchFamily="49" charset="-122"/>
              </a:rPr>
              <a:t>的圆环，</a:t>
            </a:r>
          </a:p>
          <a:p>
            <a:pPr algn="l" eaLnBrk="0" hangingPunct="0">
              <a:lnSpc>
                <a:spcPct val="125000"/>
              </a:lnSpc>
              <a:spcBef>
                <a:spcPct val="20000"/>
              </a:spcBef>
            </a:pPr>
            <a:r>
              <a:rPr lang="zh-CN" altLang="zh-CN" kern="0" dirty="0">
                <a:ea typeface="仿宋" panose="02010609060101010101" pitchFamily="49" charset="-122"/>
              </a:rPr>
              <a:t>圆盘每秒钟旋转</a:t>
            </a:r>
            <a:r>
              <a:rPr lang="en-US" altLang="zh-CN" kern="0" dirty="0">
                <a:ea typeface="仿宋" panose="02010609060101010101" pitchFamily="49" charset="-122"/>
              </a:rPr>
              <a:t>ω/2π</a:t>
            </a:r>
            <a:r>
              <a:rPr lang="zh-CN" altLang="zh-CN" kern="0" dirty="0">
                <a:ea typeface="仿宋" panose="02010609060101010101" pitchFamily="49" charset="-122"/>
              </a:rPr>
              <a:t>圈，</a:t>
            </a:r>
          </a:p>
          <a:p>
            <a:pPr algn="l" eaLnBrk="0" hangingPunct="0">
              <a:lnSpc>
                <a:spcPct val="125000"/>
              </a:lnSpc>
              <a:spcBef>
                <a:spcPct val="20000"/>
              </a:spcBef>
            </a:pPr>
            <a:r>
              <a:rPr lang="zh-CN" altLang="zh-CN" kern="0" dirty="0">
                <a:ea typeface="仿宋" panose="02010609060101010101" pitchFamily="49" charset="-122"/>
              </a:rPr>
              <a:t>每一圈转过的电荷为</a:t>
            </a:r>
            <a:r>
              <a:rPr lang="en-US" altLang="zh-CN" kern="0" dirty="0">
                <a:ea typeface="仿宋" panose="02010609060101010101" pitchFamily="49" charset="-122"/>
              </a:rPr>
              <a:t>σ2π</a:t>
            </a:r>
            <a:r>
              <a:rPr lang="en-US" altLang="zh-CN" kern="0" dirty="0" err="1">
                <a:ea typeface="仿宋" panose="02010609060101010101" pitchFamily="49" charset="-122"/>
              </a:rPr>
              <a:t>rdr</a:t>
            </a:r>
            <a:r>
              <a:rPr lang="zh-CN" altLang="zh-CN" kern="0" dirty="0">
                <a:ea typeface="仿宋" panose="02010609060101010101" pitchFamily="49" charset="-122"/>
              </a:rPr>
              <a:t>，圆环的电流为：</a:t>
            </a:r>
            <a:endParaRPr lang="zh-CN" altLang="en-US" kern="0" dirty="0">
              <a:ea typeface="仿宋" panose="02010609060101010101" pitchFamily="49" charset="-122"/>
            </a:endParaRPr>
          </a:p>
        </p:txBody>
      </p:sp>
      <p:sp>
        <p:nvSpPr>
          <p:cNvPr id="7" name="矩形 6"/>
          <p:cNvSpPr/>
          <p:nvPr/>
        </p:nvSpPr>
        <p:spPr>
          <a:xfrm>
            <a:off x="1378014" y="5860089"/>
            <a:ext cx="3292889" cy="461665"/>
          </a:xfrm>
          <a:prstGeom prst="rect">
            <a:avLst/>
          </a:prstGeom>
        </p:spPr>
        <p:txBody>
          <a:bodyPr wrap="none">
            <a:spAutoFit/>
          </a:bodyPr>
          <a:lstStyle/>
          <a:p>
            <a:r>
              <a:rPr lang="en-US" altLang="zh-CN" kern="100" dirty="0" err="1"/>
              <a:t>dI</a:t>
            </a:r>
            <a:r>
              <a:rPr lang="zh-CN" altLang="zh-CN" kern="100" dirty="0">
                <a:cs typeface="Times New Roman" panose="02020603050405020304" pitchFamily="18" charset="0"/>
              </a:rPr>
              <a:t>＝</a:t>
            </a:r>
            <a:r>
              <a:rPr lang="en-US" altLang="zh-CN" kern="100" dirty="0"/>
              <a:t>ω/2π σ2π</a:t>
            </a:r>
            <a:r>
              <a:rPr lang="en-US" altLang="zh-CN" kern="100" dirty="0" err="1"/>
              <a:t>rdr</a:t>
            </a:r>
            <a:r>
              <a:rPr lang="zh-CN" altLang="zh-CN" kern="100" dirty="0">
                <a:cs typeface="Times New Roman" panose="02020603050405020304" pitchFamily="18" charset="0"/>
              </a:rPr>
              <a:t>＝</a:t>
            </a:r>
            <a:r>
              <a:rPr lang="en-US" altLang="zh-CN" kern="100" dirty="0" err="1"/>
              <a:t>ωσrdr</a:t>
            </a:r>
            <a:endParaRPr lang="zh-CN" altLang="en-US" dirty="0"/>
          </a:p>
        </p:txBody>
      </p:sp>
    </p:spTree>
    <p:extLst>
      <p:ext uri="{BB962C8B-B14F-4D97-AF65-F5344CB8AC3E}">
        <p14:creationId xmlns:p14="http://schemas.microsoft.com/office/powerpoint/2010/main" val="3069851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42</a:t>
            </a:fld>
            <a:endParaRPr lang="en-US" altLang="zh-CN"/>
          </a:p>
        </p:txBody>
      </p:sp>
      <p:sp>
        <p:nvSpPr>
          <p:cNvPr id="3" name="矩形 2"/>
          <p:cNvSpPr/>
          <p:nvPr/>
        </p:nvSpPr>
        <p:spPr>
          <a:xfrm>
            <a:off x="935596" y="836712"/>
            <a:ext cx="4875054" cy="461665"/>
          </a:xfrm>
          <a:prstGeom prst="rect">
            <a:avLst/>
          </a:prstGeom>
        </p:spPr>
        <p:txBody>
          <a:bodyPr wrap="none">
            <a:spAutoFit/>
          </a:bodyPr>
          <a:lstStyle/>
          <a:p>
            <a:r>
              <a:rPr lang="zh-CN" altLang="zh-CN" kern="0" dirty="0">
                <a:ea typeface="仿宋" panose="02010609060101010101" pitchFamily="49" charset="-122"/>
              </a:rPr>
              <a:t>其中</a:t>
            </a:r>
            <a:r>
              <a:rPr lang="en-US" altLang="zh-CN" kern="0" dirty="0">
                <a:ea typeface="仿宋" panose="02010609060101010101" pitchFamily="49" charset="-122"/>
              </a:rPr>
              <a:t>σ</a:t>
            </a:r>
            <a:r>
              <a:rPr lang="zh-CN" altLang="zh-CN" kern="0" dirty="0">
                <a:ea typeface="仿宋" panose="02010609060101010101" pitchFamily="49" charset="-122"/>
              </a:rPr>
              <a:t>＝</a:t>
            </a:r>
            <a:r>
              <a:rPr lang="en-US" altLang="zh-CN" kern="0" dirty="0">
                <a:ea typeface="仿宋" panose="02010609060101010101" pitchFamily="49" charset="-122"/>
              </a:rPr>
              <a:t>q/πR</a:t>
            </a:r>
            <a:r>
              <a:rPr lang="en-US" altLang="zh-CN" kern="0" baseline="30000" dirty="0">
                <a:ea typeface="仿宋" panose="02010609060101010101" pitchFamily="49" charset="-122"/>
              </a:rPr>
              <a:t>2</a:t>
            </a:r>
            <a:r>
              <a:rPr lang="en-US" altLang="zh-CN" kern="0" dirty="0">
                <a:ea typeface="仿宋" panose="02010609060101010101" pitchFamily="49" charset="-122"/>
              </a:rPr>
              <a:t> </a:t>
            </a:r>
            <a:r>
              <a:rPr lang="zh-CN" altLang="zh-CN" kern="0" dirty="0">
                <a:ea typeface="仿宋" panose="02010609060101010101" pitchFamily="49" charset="-122"/>
              </a:rPr>
              <a:t>为圆盘的电荷密度。</a:t>
            </a:r>
            <a:endParaRPr lang="zh-CN" altLang="en-US" kern="0" dirty="0">
              <a:ea typeface="仿宋" panose="02010609060101010101" pitchFamily="49" charset="-122"/>
            </a:endParaRPr>
          </a:p>
        </p:txBody>
      </p:sp>
      <p:sp>
        <p:nvSpPr>
          <p:cNvPr id="4" name="矩形 3"/>
          <p:cNvSpPr/>
          <p:nvPr/>
        </p:nvSpPr>
        <p:spPr>
          <a:xfrm>
            <a:off x="935596" y="1520788"/>
            <a:ext cx="7819769" cy="461665"/>
          </a:xfrm>
          <a:prstGeom prst="rect">
            <a:avLst/>
          </a:prstGeom>
        </p:spPr>
        <p:txBody>
          <a:bodyPr wrap="none">
            <a:spAutoFit/>
          </a:bodyPr>
          <a:lstStyle/>
          <a:p>
            <a:r>
              <a:rPr lang="zh-CN" altLang="zh-CN" kern="0" dirty="0">
                <a:ea typeface="仿宋" panose="02010609060101010101" pitchFamily="49" charset="-122"/>
              </a:rPr>
              <a:t>由例题</a:t>
            </a:r>
            <a:r>
              <a:rPr lang="en-US" altLang="zh-CN" kern="0" dirty="0">
                <a:ea typeface="仿宋" panose="02010609060101010101" pitchFamily="49" charset="-122"/>
              </a:rPr>
              <a:t>9.2</a:t>
            </a:r>
            <a:r>
              <a:rPr lang="zh-CN" altLang="zh-CN" kern="0" dirty="0">
                <a:ea typeface="仿宋" panose="02010609060101010101" pitchFamily="49" charset="-122"/>
              </a:rPr>
              <a:t>得到的结果，圆环在</a:t>
            </a:r>
            <a:r>
              <a:rPr lang="en-US" altLang="zh-CN" kern="0" dirty="0">
                <a:ea typeface="仿宋" panose="02010609060101010101" pitchFamily="49" charset="-122"/>
              </a:rPr>
              <a:t>P</a:t>
            </a:r>
            <a:r>
              <a:rPr lang="zh-CN" altLang="zh-CN" kern="0" dirty="0">
                <a:ea typeface="仿宋" panose="02010609060101010101" pitchFamily="49" charset="-122"/>
              </a:rPr>
              <a:t>点产生的磁感应强度为：</a:t>
            </a:r>
            <a:endParaRPr lang="zh-CN" altLang="en-US" kern="0" dirty="0">
              <a:ea typeface="仿宋" panose="02010609060101010101" pitchFamily="49" charset="-122"/>
            </a:endParaRPr>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9692" y="2204864"/>
            <a:ext cx="4105499"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935596" y="3406225"/>
            <a:ext cx="6678488" cy="461665"/>
          </a:xfrm>
          <a:prstGeom prst="rect">
            <a:avLst/>
          </a:prstGeom>
        </p:spPr>
        <p:txBody>
          <a:bodyPr wrap="square">
            <a:spAutoFit/>
          </a:bodyPr>
          <a:lstStyle/>
          <a:p>
            <a:r>
              <a:rPr lang="zh-CN" altLang="zh-CN" kern="0" dirty="0">
                <a:ea typeface="仿宋" panose="02010609060101010101" pitchFamily="49" charset="-122"/>
              </a:rPr>
              <a:t>从</a:t>
            </a:r>
            <a:r>
              <a:rPr lang="en-US" altLang="zh-CN" kern="0" dirty="0">
                <a:ea typeface="仿宋" panose="02010609060101010101" pitchFamily="49" charset="-122"/>
              </a:rPr>
              <a:t>0</a:t>
            </a:r>
            <a:r>
              <a:rPr lang="zh-CN" altLang="zh-CN" kern="0" dirty="0">
                <a:ea typeface="仿宋" panose="02010609060101010101" pitchFamily="49" charset="-122"/>
              </a:rPr>
              <a:t>到</a:t>
            </a:r>
            <a:r>
              <a:rPr lang="en-US" altLang="zh-CN" kern="0" dirty="0">
                <a:ea typeface="仿宋" panose="02010609060101010101" pitchFamily="49" charset="-122"/>
              </a:rPr>
              <a:t>R</a:t>
            </a:r>
            <a:r>
              <a:rPr lang="zh-CN" altLang="zh-CN" kern="0" dirty="0">
                <a:ea typeface="仿宋" panose="02010609060101010101" pitchFamily="49" charset="-122"/>
              </a:rPr>
              <a:t>积分得整个圆盘在</a:t>
            </a:r>
            <a:r>
              <a:rPr lang="en-US" altLang="zh-CN" kern="0" dirty="0">
                <a:ea typeface="仿宋" panose="02010609060101010101" pitchFamily="49" charset="-122"/>
              </a:rPr>
              <a:t>P</a:t>
            </a:r>
            <a:r>
              <a:rPr lang="zh-CN" altLang="zh-CN" kern="0" dirty="0">
                <a:ea typeface="仿宋" panose="02010609060101010101" pitchFamily="49" charset="-122"/>
              </a:rPr>
              <a:t>点产生的磁感应强度</a:t>
            </a:r>
            <a:endParaRPr lang="zh-CN" altLang="en-US" kern="0" dirty="0">
              <a:ea typeface="仿宋" panose="02010609060101010101" pitchFamily="49" charset="-122"/>
            </a:endParaRPr>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1660" y="4140222"/>
            <a:ext cx="5958312" cy="993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9559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43</a:t>
            </a:fld>
            <a:endParaRPr lang="en-US" altLang="zh-CN"/>
          </a:p>
        </p:txBody>
      </p:sp>
      <p:sp>
        <p:nvSpPr>
          <p:cNvPr id="3" name="矩形 2"/>
          <p:cNvSpPr/>
          <p:nvPr/>
        </p:nvSpPr>
        <p:spPr>
          <a:xfrm>
            <a:off x="1007604" y="908720"/>
            <a:ext cx="4801314" cy="461665"/>
          </a:xfrm>
          <a:prstGeom prst="rect">
            <a:avLst/>
          </a:prstGeom>
        </p:spPr>
        <p:txBody>
          <a:bodyPr wrap="none">
            <a:spAutoFit/>
          </a:bodyPr>
          <a:lstStyle/>
          <a:p>
            <a:r>
              <a:rPr lang="zh-CN" altLang="zh-CN" kern="0" dirty="0">
                <a:ea typeface="仿宋" panose="02010609060101010101" pitchFamily="49" charset="-122"/>
              </a:rPr>
              <a:t>圆盘中心处</a:t>
            </a:r>
            <a:r>
              <a:rPr lang="en-US" altLang="zh-CN" kern="0" dirty="0">
                <a:ea typeface="仿宋" panose="02010609060101010101" pitchFamily="49" charset="-122"/>
              </a:rPr>
              <a:t>x</a:t>
            </a:r>
            <a:r>
              <a:rPr lang="zh-CN" altLang="zh-CN" kern="0" dirty="0">
                <a:ea typeface="仿宋" panose="02010609060101010101" pitchFamily="49" charset="-122"/>
              </a:rPr>
              <a:t>＝</a:t>
            </a:r>
            <a:r>
              <a:rPr lang="en-US" altLang="zh-CN" kern="0" dirty="0">
                <a:ea typeface="仿宋" panose="02010609060101010101" pitchFamily="49" charset="-122"/>
              </a:rPr>
              <a:t>0</a:t>
            </a:r>
            <a:r>
              <a:rPr lang="zh-CN" altLang="zh-CN" kern="0" dirty="0">
                <a:ea typeface="仿宋" panose="02010609060101010101" pitchFamily="49" charset="-122"/>
              </a:rPr>
              <a:t>的磁感应强度为：</a:t>
            </a:r>
            <a:endParaRPr lang="zh-CN" altLang="en-US" kern="0" dirty="0">
              <a:ea typeface="仿宋" panose="02010609060101010101" pitchFamily="49" charset="-122"/>
            </a:endParaRPr>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1592796"/>
            <a:ext cx="1584176"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914355" y="2384884"/>
            <a:ext cx="7891353" cy="461665"/>
          </a:xfrm>
          <a:prstGeom prst="rect">
            <a:avLst/>
          </a:prstGeom>
        </p:spPr>
        <p:txBody>
          <a:bodyPr wrap="square">
            <a:spAutoFit/>
          </a:bodyPr>
          <a:lstStyle/>
          <a:p>
            <a:pPr algn="l"/>
            <a:r>
              <a:rPr lang="en-US" altLang="zh-CN" kern="100" dirty="0"/>
              <a:t>(</a:t>
            </a:r>
            <a:r>
              <a:rPr lang="en-US" altLang="zh-CN" kern="0" dirty="0">
                <a:ea typeface="仿宋" panose="02010609060101010101" pitchFamily="49" charset="-122"/>
              </a:rPr>
              <a:t>2)</a:t>
            </a:r>
            <a:r>
              <a:rPr lang="zh-CN" altLang="zh-CN" kern="0" dirty="0">
                <a:ea typeface="仿宋" panose="02010609060101010101" pitchFamily="49" charset="-122"/>
              </a:rPr>
              <a:t>根据磁矩的定义</a:t>
            </a:r>
            <a:r>
              <a:rPr lang="en-US" altLang="zh-CN" kern="0" dirty="0">
                <a:ea typeface="仿宋" panose="02010609060101010101" pitchFamily="49" charset="-122"/>
              </a:rPr>
              <a:t>pm</a:t>
            </a:r>
            <a:r>
              <a:rPr lang="zh-CN" altLang="zh-CN" kern="0" dirty="0">
                <a:ea typeface="仿宋" panose="02010609060101010101" pitchFamily="49" charset="-122"/>
              </a:rPr>
              <a:t>＝</a:t>
            </a:r>
            <a:r>
              <a:rPr lang="en-US" altLang="zh-CN" kern="0" dirty="0" err="1">
                <a:ea typeface="仿宋" panose="02010609060101010101" pitchFamily="49" charset="-122"/>
              </a:rPr>
              <a:t>ISn</a:t>
            </a:r>
            <a:r>
              <a:rPr lang="zh-CN" altLang="zh-CN" kern="0" dirty="0">
                <a:ea typeface="仿宋" panose="02010609060101010101" pitchFamily="49" charset="-122"/>
              </a:rPr>
              <a:t>，每个载流</a:t>
            </a:r>
            <a:r>
              <a:rPr lang="en-US" altLang="zh-CN" kern="0" dirty="0" err="1">
                <a:ea typeface="仿宋" panose="02010609060101010101" pitchFamily="49" charset="-122"/>
              </a:rPr>
              <a:t>dI</a:t>
            </a:r>
            <a:r>
              <a:rPr lang="zh-CN" altLang="zh-CN" kern="0" dirty="0">
                <a:ea typeface="仿宋" panose="02010609060101010101" pitchFamily="49" charset="-122"/>
              </a:rPr>
              <a:t>的线圈的磁矩为：</a:t>
            </a:r>
            <a:endParaRPr lang="zh-CN" altLang="en-US" kern="0" dirty="0">
              <a:ea typeface="仿宋" panose="02010609060101010101" pitchFamily="49" charset="-122"/>
            </a:endParaRPr>
          </a:p>
        </p:txBody>
      </p:sp>
      <p:sp>
        <p:nvSpPr>
          <p:cNvPr id="5" name="矩形 4"/>
          <p:cNvSpPr/>
          <p:nvPr/>
        </p:nvSpPr>
        <p:spPr>
          <a:xfrm>
            <a:off x="2735796" y="3068960"/>
            <a:ext cx="3291286" cy="461665"/>
          </a:xfrm>
          <a:prstGeom prst="rect">
            <a:avLst/>
          </a:prstGeom>
        </p:spPr>
        <p:txBody>
          <a:bodyPr wrap="none">
            <a:spAutoFit/>
          </a:bodyPr>
          <a:lstStyle/>
          <a:p>
            <a:r>
              <a:rPr lang="en-US" altLang="zh-CN" kern="100" dirty="0" err="1"/>
              <a:t>dp</a:t>
            </a:r>
            <a:r>
              <a:rPr lang="en-US" altLang="zh-CN" kern="100" baseline="-25000" dirty="0" err="1"/>
              <a:t>m</a:t>
            </a:r>
            <a:r>
              <a:rPr lang="zh-CN" altLang="zh-CN" kern="100" dirty="0">
                <a:cs typeface="Times New Roman" panose="02020603050405020304" pitchFamily="18" charset="0"/>
              </a:rPr>
              <a:t>＝</a:t>
            </a:r>
            <a:r>
              <a:rPr lang="en-US" altLang="zh-CN" kern="100" dirty="0"/>
              <a:t>πr</a:t>
            </a:r>
            <a:r>
              <a:rPr lang="en-US" altLang="zh-CN" kern="100" baseline="30000" dirty="0"/>
              <a:t>2</a:t>
            </a:r>
            <a:r>
              <a:rPr lang="en-US" altLang="zh-CN" kern="100" dirty="0"/>
              <a:t>dI</a:t>
            </a:r>
            <a:r>
              <a:rPr lang="en-US" altLang="zh-CN" b="1" kern="100" dirty="0"/>
              <a:t>n</a:t>
            </a:r>
            <a:r>
              <a:rPr lang="zh-CN" altLang="zh-CN" kern="100" dirty="0">
                <a:cs typeface="Times New Roman" panose="02020603050405020304" pitchFamily="18" charset="0"/>
              </a:rPr>
              <a:t>＝</a:t>
            </a:r>
            <a:r>
              <a:rPr lang="en-US" altLang="zh-CN" kern="100" dirty="0"/>
              <a:t>πr</a:t>
            </a:r>
            <a:r>
              <a:rPr lang="en-US" altLang="zh-CN" kern="100" baseline="30000" dirty="0"/>
              <a:t>3</a:t>
            </a:r>
            <a:r>
              <a:rPr lang="en-US" altLang="zh-CN" kern="100" dirty="0"/>
              <a:t>ωσdr </a:t>
            </a:r>
            <a:r>
              <a:rPr lang="en-US" altLang="zh-CN" b="1" kern="100" dirty="0"/>
              <a:t>n</a:t>
            </a:r>
            <a:endParaRPr lang="zh-CN" altLang="en-US" dirty="0"/>
          </a:p>
        </p:txBody>
      </p:sp>
      <p:sp>
        <p:nvSpPr>
          <p:cNvPr id="6" name="矩形 5"/>
          <p:cNvSpPr/>
          <p:nvPr/>
        </p:nvSpPr>
        <p:spPr>
          <a:xfrm>
            <a:off x="993723" y="3748074"/>
            <a:ext cx="7811985" cy="968663"/>
          </a:xfrm>
          <a:prstGeom prst="rect">
            <a:avLst/>
          </a:prstGeom>
        </p:spPr>
        <p:txBody>
          <a:bodyPr wrap="square">
            <a:spAutoFit/>
          </a:bodyPr>
          <a:lstStyle/>
          <a:p>
            <a:pPr algn="l">
              <a:lnSpc>
                <a:spcPct val="125000"/>
              </a:lnSpc>
            </a:pPr>
            <a:r>
              <a:rPr lang="zh-CN" altLang="zh-CN" kern="0" dirty="0">
                <a:ea typeface="仿宋" panose="02010609060101010101" pitchFamily="49" charset="-122"/>
              </a:rPr>
              <a:t>所有</a:t>
            </a:r>
            <a:r>
              <a:rPr lang="en-US" altLang="zh-CN" kern="0" dirty="0" err="1">
                <a:ea typeface="仿宋" panose="02010609060101010101" pitchFamily="49" charset="-122"/>
              </a:rPr>
              <a:t>dpm</a:t>
            </a:r>
            <a:r>
              <a:rPr lang="zh-CN" altLang="zh-CN" kern="0" dirty="0">
                <a:ea typeface="仿宋" panose="02010609060101010101" pitchFamily="49" charset="-122"/>
              </a:rPr>
              <a:t>都具有相同的方向，从</a:t>
            </a:r>
            <a:r>
              <a:rPr lang="en-US" altLang="zh-CN" kern="0" dirty="0">
                <a:ea typeface="仿宋" panose="02010609060101010101" pitchFamily="49" charset="-122"/>
              </a:rPr>
              <a:t>0</a:t>
            </a:r>
            <a:r>
              <a:rPr lang="zh-CN" altLang="zh-CN" kern="0" dirty="0">
                <a:ea typeface="仿宋" panose="02010609060101010101" pitchFamily="49" charset="-122"/>
              </a:rPr>
              <a:t>到</a:t>
            </a:r>
            <a:r>
              <a:rPr lang="en-US" altLang="zh-CN" kern="0" dirty="0">
                <a:ea typeface="仿宋" panose="02010609060101010101" pitchFamily="49" charset="-122"/>
              </a:rPr>
              <a:t>R</a:t>
            </a:r>
            <a:r>
              <a:rPr lang="zh-CN" altLang="zh-CN" kern="0" dirty="0">
                <a:ea typeface="仿宋" panose="02010609060101010101" pitchFamily="49" charset="-122"/>
              </a:rPr>
              <a:t>积分即得整个圆盘的磁矩</a:t>
            </a:r>
            <a:r>
              <a:rPr lang="en-US" altLang="zh-CN" kern="0" dirty="0">
                <a:ea typeface="仿宋" panose="02010609060101010101" pitchFamily="49" charset="-122"/>
              </a:rPr>
              <a:t>:</a:t>
            </a:r>
            <a:endParaRPr lang="zh-CN" altLang="en-US" kern="0" dirty="0">
              <a:ea typeface="仿宋" panose="02010609060101010101" pitchFamily="49" charset="-122"/>
            </a:endParaRPr>
          </a:p>
        </p:txBody>
      </p:sp>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7744" y="4660339"/>
            <a:ext cx="4516440" cy="803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8453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44</a:t>
            </a:fld>
            <a:endParaRPr lang="en-US" altLang="zh-CN"/>
          </a:p>
        </p:txBody>
      </p:sp>
      <p:sp>
        <p:nvSpPr>
          <p:cNvPr id="3" name="矩形 2"/>
          <p:cNvSpPr/>
          <p:nvPr/>
        </p:nvSpPr>
        <p:spPr>
          <a:xfrm>
            <a:off x="3203848" y="620688"/>
            <a:ext cx="2350323" cy="461665"/>
          </a:xfrm>
          <a:prstGeom prst="rect">
            <a:avLst/>
          </a:prstGeom>
        </p:spPr>
        <p:txBody>
          <a:bodyPr wrap="none">
            <a:spAutoFit/>
          </a:bodyPr>
          <a:lstStyle/>
          <a:p>
            <a:r>
              <a:rPr lang="zh-CN" altLang="en-US" b="1" dirty="0">
                <a:solidFill>
                  <a:srgbClr val="0000FF"/>
                </a:solidFill>
                <a:latin typeface="仿宋" panose="02010609060101010101" pitchFamily="49" charset="-122"/>
                <a:ea typeface="仿宋" panose="02010609060101010101" pitchFamily="49" charset="-122"/>
              </a:rPr>
              <a:t>运动电荷的磁场</a:t>
            </a:r>
            <a:endParaRPr lang="zh-CN" altLang="en-US" dirty="0"/>
          </a:p>
        </p:txBody>
      </p:sp>
      <p:sp>
        <p:nvSpPr>
          <p:cNvPr id="4" name="内容占位符 2"/>
          <p:cNvSpPr txBox="1">
            <a:spLocks/>
          </p:cNvSpPr>
          <p:nvPr/>
        </p:nvSpPr>
        <p:spPr>
          <a:xfrm>
            <a:off x="701518" y="1592796"/>
            <a:ext cx="7740860" cy="5760640"/>
          </a:xfrm>
          <a:prstGeom prst="rect">
            <a:avLst/>
          </a:prstGeom>
        </p:spPr>
        <p:txBody>
          <a:bodyPr>
            <a:no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125000"/>
              </a:lnSpc>
              <a:buFontTx/>
              <a:buNone/>
            </a:pPr>
            <a:r>
              <a:rPr lang="zh-CN" altLang="en-US" sz="2400" kern="0" dirty="0" smtClean="0">
                <a:latin typeface="Times New Roman" panose="02020603050405020304" pitchFamily="18" charset="0"/>
                <a:ea typeface="仿宋" panose="02010609060101010101" pitchFamily="49" charset="-122"/>
              </a:rPr>
              <a:t>长为</a:t>
            </a:r>
            <a:r>
              <a:rPr lang="en-US" altLang="zh-CN" sz="2400" kern="0" dirty="0" smtClean="0">
                <a:latin typeface="Times New Roman" panose="02020603050405020304" pitchFamily="18" charset="0"/>
                <a:ea typeface="仿宋" panose="02010609060101010101" pitchFamily="49" charset="-122"/>
              </a:rPr>
              <a:t>0.1</a:t>
            </a:r>
            <a:r>
              <a:rPr lang="zh-CN" altLang="en-US" sz="2400" kern="0" dirty="0">
                <a:latin typeface="Times New Roman" panose="02020603050405020304" pitchFamily="18" charset="0"/>
                <a:ea typeface="仿宋" panose="02010609060101010101" pitchFamily="49" charset="-122"/>
              </a:rPr>
              <a:t>米，带电量</a:t>
            </a:r>
            <a:r>
              <a:rPr lang="en-US" altLang="zh-CN" sz="2400" kern="0" dirty="0">
                <a:latin typeface="Times New Roman" panose="02020603050405020304" pitchFamily="18" charset="0"/>
                <a:ea typeface="仿宋" panose="02010609060101010101" pitchFamily="49" charset="-122"/>
              </a:rPr>
              <a:t>q</a:t>
            </a:r>
            <a:r>
              <a:rPr lang="zh-CN" altLang="en-US" sz="2400" kern="0" dirty="0">
                <a:latin typeface="Times New Roman" panose="02020603050405020304" pitchFamily="18" charset="0"/>
                <a:ea typeface="仿宋" panose="02010609060101010101" pitchFamily="49" charset="-122"/>
              </a:rPr>
              <a:t>＝</a:t>
            </a:r>
            <a:r>
              <a:rPr lang="en-US" altLang="zh-CN" sz="2400" kern="0" dirty="0">
                <a:latin typeface="Times New Roman" panose="02020603050405020304" pitchFamily="18" charset="0"/>
                <a:ea typeface="仿宋" panose="02010609060101010101" pitchFamily="49" charset="-122"/>
              </a:rPr>
              <a:t>1×10</a:t>
            </a:r>
            <a:r>
              <a:rPr lang="zh-CN" altLang="en-US" sz="2400" kern="0" baseline="30000" dirty="0">
                <a:latin typeface="Times New Roman" panose="02020603050405020304" pitchFamily="18" charset="0"/>
                <a:ea typeface="仿宋" panose="02010609060101010101" pitchFamily="49" charset="-122"/>
              </a:rPr>
              <a:t>－</a:t>
            </a:r>
            <a:r>
              <a:rPr lang="en-US" altLang="zh-CN" sz="2400" kern="0" baseline="30000" dirty="0" smtClean="0">
                <a:latin typeface="Times New Roman" panose="02020603050405020304" pitchFamily="18" charset="0"/>
                <a:ea typeface="仿宋" panose="02010609060101010101" pitchFamily="49" charset="-122"/>
              </a:rPr>
              <a:t>10 </a:t>
            </a:r>
            <a:r>
              <a:rPr lang="en-US" altLang="zh-CN" sz="2400" kern="0" dirty="0" smtClean="0">
                <a:latin typeface="Times New Roman" panose="02020603050405020304" pitchFamily="18" charset="0"/>
                <a:ea typeface="仿宋" panose="02010609060101010101" pitchFamily="49" charset="-122"/>
              </a:rPr>
              <a:t>C</a:t>
            </a:r>
            <a:r>
              <a:rPr lang="zh-CN" altLang="en-US" sz="2400" kern="0" dirty="0">
                <a:latin typeface="Times New Roman" panose="02020603050405020304" pitchFamily="18" charset="0"/>
                <a:ea typeface="仿宋" panose="02010609060101010101" pitchFamily="49" charset="-122"/>
              </a:rPr>
              <a:t>的均匀带电细棒，以速度</a:t>
            </a:r>
            <a:r>
              <a:rPr lang="en-US" altLang="zh-CN" sz="2400" kern="0" dirty="0">
                <a:latin typeface="Times New Roman" panose="02020603050405020304" pitchFamily="18" charset="0"/>
                <a:ea typeface="仿宋" panose="02010609060101010101" pitchFamily="49" charset="-122"/>
              </a:rPr>
              <a:t>v</a:t>
            </a:r>
            <a:r>
              <a:rPr lang="zh-CN" altLang="en-US" sz="2400" kern="0" dirty="0">
                <a:latin typeface="Times New Roman" panose="02020603050405020304" pitchFamily="18" charset="0"/>
                <a:ea typeface="仿宋" panose="02010609060101010101" pitchFamily="49" charset="-122"/>
              </a:rPr>
              <a:t>＝</a:t>
            </a:r>
            <a:r>
              <a:rPr lang="en-US" altLang="zh-CN" sz="2400" kern="0" dirty="0">
                <a:latin typeface="Times New Roman" panose="02020603050405020304" pitchFamily="18" charset="0"/>
                <a:ea typeface="仿宋" panose="02010609060101010101" pitchFamily="49" charset="-122"/>
              </a:rPr>
              <a:t>1m/s</a:t>
            </a:r>
            <a:r>
              <a:rPr lang="zh-CN" altLang="en-US" sz="2400" kern="0" dirty="0">
                <a:latin typeface="Times New Roman" panose="02020603050405020304" pitchFamily="18" charset="0"/>
                <a:ea typeface="仿宋" panose="02010609060101010101" pitchFamily="49" charset="-122"/>
              </a:rPr>
              <a:t>沿</a:t>
            </a:r>
            <a:r>
              <a:rPr lang="en-US" altLang="zh-CN" sz="2400" kern="0" dirty="0">
                <a:latin typeface="Times New Roman" panose="02020603050405020304" pitchFamily="18" charset="0"/>
                <a:ea typeface="仿宋" panose="02010609060101010101" pitchFamily="49" charset="-122"/>
              </a:rPr>
              <a:t>x</a:t>
            </a:r>
            <a:r>
              <a:rPr lang="zh-CN" altLang="en-US" sz="2400" kern="0" dirty="0">
                <a:latin typeface="Times New Roman" panose="02020603050405020304" pitchFamily="18" charset="0"/>
                <a:ea typeface="仿宋" panose="02010609060101010101" pitchFamily="49" charset="-122"/>
              </a:rPr>
              <a:t>轴正方向运动。当细棒运动到与</a:t>
            </a:r>
            <a:r>
              <a:rPr lang="en-US" altLang="zh-CN" sz="2400" kern="0" dirty="0">
                <a:latin typeface="Times New Roman" panose="02020603050405020304" pitchFamily="18" charset="0"/>
                <a:ea typeface="仿宋" panose="02010609060101010101" pitchFamily="49" charset="-122"/>
              </a:rPr>
              <a:t>y</a:t>
            </a:r>
            <a:r>
              <a:rPr lang="zh-CN" altLang="en-US" sz="2400" kern="0" dirty="0">
                <a:latin typeface="Times New Roman" panose="02020603050405020304" pitchFamily="18" charset="0"/>
                <a:ea typeface="仿宋" panose="02010609060101010101" pitchFamily="49" charset="-122"/>
              </a:rPr>
              <a:t>轴重合时，细棒下端与坐标原点</a:t>
            </a:r>
            <a:r>
              <a:rPr lang="en-US" altLang="zh-CN" sz="2400" kern="0" dirty="0">
                <a:latin typeface="Times New Roman" panose="02020603050405020304" pitchFamily="18" charset="0"/>
                <a:ea typeface="仿宋" panose="02010609060101010101" pitchFamily="49" charset="-122"/>
              </a:rPr>
              <a:t>o</a:t>
            </a:r>
            <a:r>
              <a:rPr lang="zh-CN" altLang="en-US" sz="2400" kern="0" dirty="0">
                <a:latin typeface="Times New Roman" panose="02020603050405020304" pitchFamily="18" charset="0"/>
                <a:ea typeface="仿宋" panose="02010609060101010101" pitchFamily="49" charset="-122"/>
              </a:rPr>
              <a:t>的距离</a:t>
            </a:r>
            <a:r>
              <a:rPr lang="en-US" altLang="zh-CN" sz="2400" kern="0" dirty="0">
                <a:latin typeface="Times New Roman" panose="02020603050405020304" pitchFamily="18" charset="0"/>
                <a:ea typeface="仿宋" panose="02010609060101010101" pitchFamily="49" charset="-122"/>
              </a:rPr>
              <a:t>a</a:t>
            </a:r>
            <a:r>
              <a:rPr lang="zh-CN" altLang="en-US" sz="2400" kern="0" dirty="0">
                <a:latin typeface="Times New Roman" panose="02020603050405020304" pitchFamily="18" charset="0"/>
                <a:ea typeface="仿宋" panose="02010609060101010101" pitchFamily="49" charset="-122"/>
              </a:rPr>
              <a:t>＝</a:t>
            </a:r>
            <a:r>
              <a:rPr lang="en-US" altLang="zh-CN" sz="2400" kern="0" dirty="0">
                <a:latin typeface="Times New Roman" panose="02020603050405020304" pitchFamily="18" charset="0"/>
                <a:ea typeface="仿宋" panose="02010609060101010101" pitchFamily="49" charset="-122"/>
              </a:rPr>
              <a:t>0.1m </a:t>
            </a:r>
            <a:r>
              <a:rPr lang="zh-CN" altLang="en-US" sz="2400" kern="0" dirty="0" smtClean="0">
                <a:latin typeface="Times New Roman" panose="02020603050405020304" pitchFamily="18" charset="0"/>
                <a:ea typeface="仿宋" panose="02010609060101010101" pitchFamily="49" charset="-122"/>
              </a:rPr>
              <a:t>。</a:t>
            </a:r>
            <a:endParaRPr lang="en-US" altLang="zh-CN" sz="2400" kern="0" dirty="0" smtClean="0">
              <a:latin typeface="Times New Roman" panose="02020603050405020304" pitchFamily="18" charset="0"/>
              <a:ea typeface="仿宋" panose="02010609060101010101" pitchFamily="49" charset="-122"/>
            </a:endParaRPr>
          </a:p>
          <a:p>
            <a:pPr marL="0" indent="0">
              <a:lnSpc>
                <a:spcPct val="125000"/>
              </a:lnSpc>
              <a:buFontTx/>
              <a:buNone/>
            </a:pPr>
            <a:r>
              <a:rPr lang="zh-CN" altLang="en-US" sz="2400" kern="0" dirty="0">
                <a:latin typeface="Times New Roman" panose="02020603050405020304" pitchFamily="18" charset="0"/>
                <a:ea typeface="仿宋" panose="02010609060101010101" pitchFamily="49" charset="-122"/>
              </a:rPr>
              <a:t>求：此时坐标原点处磁感应强度</a:t>
            </a:r>
            <a:r>
              <a:rPr lang="en-US" altLang="zh-CN" sz="2400" kern="0" dirty="0">
                <a:latin typeface="Times New Roman" panose="02020603050405020304" pitchFamily="18" charset="0"/>
                <a:ea typeface="仿宋" panose="02010609060101010101" pitchFamily="49" charset="-122"/>
              </a:rPr>
              <a:t>B</a:t>
            </a:r>
            <a:r>
              <a:rPr lang="zh-CN" altLang="en-US" sz="2400" kern="0" dirty="0">
                <a:latin typeface="Times New Roman" panose="02020603050405020304" pitchFamily="18" charset="0"/>
                <a:ea typeface="仿宋" panose="02010609060101010101" pitchFamily="49" charset="-122"/>
              </a:rPr>
              <a:t>的大小。</a:t>
            </a:r>
            <a:endParaRPr lang="en-US" altLang="zh-CN" sz="2400" kern="0" dirty="0" smtClean="0">
              <a:latin typeface="Times New Roman" panose="02020603050405020304" pitchFamily="18" charset="0"/>
              <a:ea typeface="仿宋" panose="02010609060101010101" pitchFamily="49" charset="-122"/>
            </a:endParaRPr>
          </a:p>
        </p:txBody>
      </p:sp>
      <p:sp>
        <p:nvSpPr>
          <p:cNvPr id="5" name="矩形 4"/>
          <p:cNvSpPr/>
          <p:nvPr/>
        </p:nvSpPr>
        <p:spPr>
          <a:xfrm>
            <a:off x="689989" y="1017179"/>
            <a:ext cx="957313" cy="562398"/>
          </a:xfrm>
          <a:prstGeom prst="rect">
            <a:avLst/>
          </a:prstGeom>
        </p:spPr>
        <p:txBody>
          <a:bodyPr wrap="none">
            <a:spAutoFit/>
          </a:bodyPr>
          <a:lstStyle/>
          <a:p>
            <a:pPr marL="0" indent="0">
              <a:lnSpc>
                <a:spcPct val="145000"/>
              </a:lnSpc>
              <a:buNone/>
            </a:pPr>
            <a:r>
              <a:rPr lang="zh-CN" altLang="en-US" b="1" dirty="0" smtClean="0">
                <a:ea typeface="仿宋" panose="02010609060101010101" pitchFamily="49" charset="-122"/>
              </a:rPr>
              <a:t>例题</a:t>
            </a:r>
            <a:r>
              <a:rPr lang="en-US" altLang="zh-CN" b="1" dirty="0" smtClean="0">
                <a:ea typeface="仿宋" panose="02010609060101010101" pitchFamily="49" charset="-122"/>
              </a:rPr>
              <a:t>5</a:t>
            </a:r>
            <a:endParaRPr lang="en-US" altLang="zh-CN" b="1" dirty="0">
              <a:ea typeface="仿宋" panose="02010609060101010101" pitchFamily="49" charset="-122"/>
            </a:endParaRPr>
          </a:p>
        </p:txBody>
      </p:sp>
      <p:sp>
        <p:nvSpPr>
          <p:cNvPr id="11" name="矩形 10"/>
          <p:cNvSpPr/>
          <p:nvPr/>
        </p:nvSpPr>
        <p:spPr>
          <a:xfrm>
            <a:off x="701518" y="3645024"/>
            <a:ext cx="7902930" cy="968663"/>
          </a:xfrm>
          <a:prstGeom prst="rect">
            <a:avLst/>
          </a:prstGeom>
        </p:spPr>
        <p:txBody>
          <a:bodyPr wrap="square">
            <a:spAutoFit/>
          </a:bodyPr>
          <a:lstStyle/>
          <a:p>
            <a:pPr algn="l">
              <a:lnSpc>
                <a:spcPct val="125000"/>
              </a:lnSpc>
              <a:spcAft>
                <a:spcPts val="0"/>
              </a:spcAft>
            </a:pPr>
            <a:r>
              <a:rPr lang="zh-CN" altLang="zh-CN" kern="0" dirty="0">
                <a:ea typeface="仿宋" panose="02010609060101010101" pitchFamily="49" charset="-122"/>
              </a:rPr>
              <a:t>解：对于连续分布的电荷，取细棒上一线元</a:t>
            </a:r>
            <a:r>
              <a:rPr lang="en-US" altLang="zh-CN" kern="0" dirty="0" err="1">
                <a:ea typeface="仿宋" panose="02010609060101010101" pitchFamily="49" charset="-122"/>
              </a:rPr>
              <a:t>dy</a:t>
            </a:r>
            <a:r>
              <a:rPr lang="zh-CN" altLang="zh-CN" kern="0" dirty="0">
                <a:ea typeface="仿宋" panose="02010609060101010101" pitchFamily="49" charset="-122"/>
              </a:rPr>
              <a:t>，带电</a:t>
            </a:r>
            <a:r>
              <a:rPr lang="zh-CN" altLang="zh-CN" kern="0" dirty="0" smtClean="0">
                <a:ea typeface="仿宋" panose="02010609060101010101" pitchFamily="49" charset="-122"/>
              </a:rPr>
              <a:t>量为</a:t>
            </a:r>
            <a:r>
              <a:rPr lang="en-US" altLang="zh-CN" kern="0" dirty="0" err="1">
                <a:ea typeface="仿宋" panose="02010609060101010101" pitchFamily="49" charset="-122"/>
              </a:rPr>
              <a:t>dq</a:t>
            </a:r>
            <a:r>
              <a:rPr lang="zh-CN" altLang="zh-CN" kern="0" dirty="0">
                <a:ea typeface="仿宋" panose="02010609060101010101" pitchFamily="49" charset="-122"/>
              </a:rPr>
              <a:t>＝</a:t>
            </a:r>
            <a:r>
              <a:rPr lang="en-US" altLang="zh-CN" kern="0" dirty="0">
                <a:ea typeface="仿宋" panose="02010609060101010101" pitchFamily="49" charset="-122"/>
              </a:rPr>
              <a:t>q/L </a:t>
            </a:r>
            <a:r>
              <a:rPr lang="en-US" altLang="zh-CN" kern="0" dirty="0" err="1">
                <a:ea typeface="仿宋" panose="02010609060101010101" pitchFamily="49" charset="-122"/>
              </a:rPr>
              <a:t>dy</a:t>
            </a:r>
            <a:r>
              <a:rPr lang="zh-CN" altLang="zh-CN" kern="0" dirty="0">
                <a:ea typeface="仿宋" panose="02010609060101010101" pitchFamily="49" charset="-122"/>
              </a:rPr>
              <a:t>，它在</a:t>
            </a:r>
            <a:r>
              <a:rPr lang="en-US" altLang="zh-CN" kern="0" dirty="0">
                <a:ea typeface="仿宋" panose="02010609060101010101" pitchFamily="49" charset="-122"/>
              </a:rPr>
              <a:t>O</a:t>
            </a:r>
            <a:r>
              <a:rPr lang="zh-CN" altLang="zh-CN" kern="0" dirty="0">
                <a:ea typeface="仿宋" panose="02010609060101010101" pitchFamily="49" charset="-122"/>
              </a:rPr>
              <a:t>点产生的磁感应强度的大小为：</a:t>
            </a:r>
            <a:endParaRPr lang="zh-CN" altLang="en-US" kern="0" dirty="0">
              <a:ea typeface="仿宋" panose="02010609060101010101" pitchFamily="49" charset="-122"/>
            </a:endParaRPr>
          </a:p>
        </p:txBody>
      </p:sp>
      <p:pic>
        <p:nvPicPr>
          <p:cNvPr id="11270"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3768" y="4840492"/>
            <a:ext cx="3916638" cy="89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7188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1270"/>
                                        </p:tgtEl>
                                        <p:attrNameLst>
                                          <p:attrName>style.visibility</p:attrName>
                                        </p:attrNameLst>
                                      </p:cBhvr>
                                      <p:to>
                                        <p:strVal val="visible"/>
                                      </p:to>
                                    </p:set>
                                    <p:animEffect transition="in" filter="fade">
                                      <p:cBhvr>
                                        <p:cTn id="10"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45</a:t>
            </a:fld>
            <a:endParaRPr lang="en-US" altLang="zh-CN"/>
          </a:p>
        </p:txBody>
      </p:sp>
      <p:sp>
        <p:nvSpPr>
          <p:cNvPr id="3" name="矩形 2"/>
          <p:cNvSpPr/>
          <p:nvPr/>
        </p:nvSpPr>
        <p:spPr>
          <a:xfrm>
            <a:off x="827584" y="908720"/>
            <a:ext cx="7092788" cy="968663"/>
          </a:xfrm>
          <a:prstGeom prst="rect">
            <a:avLst/>
          </a:prstGeom>
        </p:spPr>
        <p:txBody>
          <a:bodyPr wrap="square">
            <a:spAutoFit/>
          </a:bodyPr>
          <a:lstStyle/>
          <a:p>
            <a:pPr algn="l" eaLnBrk="0" hangingPunct="0">
              <a:lnSpc>
                <a:spcPct val="125000"/>
              </a:lnSpc>
              <a:spcBef>
                <a:spcPct val="20000"/>
              </a:spcBef>
            </a:pPr>
            <a:r>
              <a:rPr lang="zh-CN" altLang="zh-CN" kern="0" dirty="0">
                <a:ea typeface="仿宋" panose="02010609060101010101" pitchFamily="49" charset="-122"/>
              </a:rPr>
              <a:t>从</a:t>
            </a:r>
            <a:r>
              <a:rPr lang="en-US" altLang="zh-CN" kern="0" dirty="0">
                <a:ea typeface="仿宋" panose="02010609060101010101" pitchFamily="49" charset="-122"/>
              </a:rPr>
              <a:t>a</a:t>
            </a:r>
            <a:r>
              <a:rPr lang="zh-CN" altLang="zh-CN" kern="0" dirty="0">
                <a:ea typeface="仿宋" panose="02010609060101010101" pitchFamily="49" charset="-122"/>
              </a:rPr>
              <a:t>到</a:t>
            </a:r>
            <a:r>
              <a:rPr lang="en-US" altLang="zh-CN" kern="0" dirty="0">
                <a:ea typeface="仿宋" panose="02010609060101010101" pitchFamily="49" charset="-122"/>
              </a:rPr>
              <a:t>a</a:t>
            </a:r>
            <a:r>
              <a:rPr lang="zh-CN" altLang="zh-CN" kern="0" dirty="0">
                <a:ea typeface="仿宋" panose="02010609060101010101" pitchFamily="49" charset="-122"/>
              </a:rPr>
              <a:t>＋</a:t>
            </a:r>
            <a:r>
              <a:rPr lang="en-US" altLang="zh-CN" kern="0" dirty="0">
                <a:ea typeface="仿宋" panose="02010609060101010101" pitchFamily="49" charset="-122"/>
              </a:rPr>
              <a:t>L</a:t>
            </a:r>
            <a:r>
              <a:rPr lang="zh-CN" altLang="zh-CN" kern="0" dirty="0">
                <a:ea typeface="仿宋" panose="02010609060101010101" pitchFamily="49" charset="-122"/>
              </a:rPr>
              <a:t>积分，得到整个细棒在</a:t>
            </a:r>
            <a:r>
              <a:rPr lang="en-US" altLang="zh-CN" kern="0" dirty="0">
                <a:ea typeface="仿宋" panose="02010609060101010101" pitchFamily="49" charset="-122"/>
              </a:rPr>
              <a:t>O</a:t>
            </a:r>
            <a:r>
              <a:rPr lang="zh-CN" altLang="zh-CN" kern="0" dirty="0">
                <a:ea typeface="仿宋" panose="02010609060101010101" pitchFamily="49" charset="-122"/>
              </a:rPr>
              <a:t>点处产生的</a:t>
            </a:r>
            <a:r>
              <a:rPr lang="zh-CN" altLang="zh-CN" kern="0" dirty="0" smtClean="0">
                <a:ea typeface="仿宋" panose="02010609060101010101" pitchFamily="49" charset="-122"/>
              </a:rPr>
              <a:t>磁感应强度</a:t>
            </a:r>
            <a:r>
              <a:rPr lang="zh-CN" altLang="en-US" kern="0" dirty="0" smtClean="0">
                <a:ea typeface="仿宋" panose="02010609060101010101" pitchFamily="49" charset="-122"/>
              </a:rPr>
              <a:t>：</a:t>
            </a:r>
            <a:endParaRPr lang="zh-CN" altLang="en-US" kern="0" dirty="0">
              <a:ea typeface="仿宋" panose="02010609060101010101" pitchFamily="49" charset="-122"/>
            </a:endParaRPr>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2240868"/>
            <a:ext cx="5256584" cy="74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05579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46</a:t>
            </a:fld>
            <a:endParaRPr lang="en-US" altLang="zh-CN"/>
          </a:p>
        </p:txBody>
      </p:sp>
      <p:sp>
        <p:nvSpPr>
          <p:cNvPr id="3" name="标题 4"/>
          <p:cNvSpPr txBox="1">
            <a:spLocks/>
          </p:cNvSpPr>
          <p:nvPr/>
        </p:nvSpPr>
        <p:spPr>
          <a:xfrm>
            <a:off x="503548" y="527901"/>
            <a:ext cx="8082610" cy="604822"/>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r>
              <a:rPr lang="en-US" altLang="zh-CN" sz="3600" kern="0" dirty="0" smtClean="0">
                <a:latin typeface="仿宋" panose="02010609060101010101" pitchFamily="49" charset="-122"/>
                <a:ea typeface="仿宋" panose="02010609060101010101" pitchFamily="49" charset="-122"/>
              </a:rPr>
              <a:t>§4.</a:t>
            </a:r>
            <a:r>
              <a:rPr lang="zh-CN" altLang="en-US" sz="3600" kern="0" dirty="0" smtClean="0">
                <a:latin typeface="仿宋" panose="02010609060101010101" pitchFamily="49" charset="-122"/>
                <a:ea typeface="仿宋" panose="02010609060101010101" pitchFamily="49" charset="-122"/>
              </a:rPr>
              <a:t>恒磁场的高斯定理和安培环路定理</a:t>
            </a:r>
          </a:p>
        </p:txBody>
      </p:sp>
      <p:sp>
        <p:nvSpPr>
          <p:cNvPr id="4" name="矩形 3"/>
          <p:cNvSpPr/>
          <p:nvPr/>
        </p:nvSpPr>
        <p:spPr>
          <a:xfrm>
            <a:off x="834345" y="1295818"/>
            <a:ext cx="4304383" cy="584775"/>
          </a:xfrm>
          <a:prstGeom prst="rect">
            <a:avLst/>
          </a:prstGeom>
        </p:spPr>
        <p:txBody>
          <a:bodyPr wrap="none">
            <a:spAutoFit/>
          </a:bodyPr>
          <a:lstStyle/>
          <a:p>
            <a:pPr algn="l"/>
            <a:r>
              <a:rPr lang="zh-CN" altLang="en-US" sz="3200" b="1" dirty="0" smtClean="0">
                <a:solidFill>
                  <a:srgbClr val="0000FF"/>
                </a:solidFill>
                <a:latin typeface="仿宋" panose="02010609060101010101" pitchFamily="49" charset="-122"/>
                <a:ea typeface="仿宋" panose="02010609060101010101" pitchFamily="49" charset="-122"/>
              </a:rPr>
              <a:t>一、磁感应线与磁通量</a:t>
            </a:r>
            <a:endParaRPr lang="zh-CN" altLang="en-US" sz="3200" dirty="0">
              <a:latin typeface="仿宋" panose="02010609060101010101" pitchFamily="49" charset="-122"/>
              <a:ea typeface="仿宋" panose="02010609060101010101" pitchFamily="49" charset="-122"/>
            </a:endParaRPr>
          </a:p>
        </p:txBody>
      </p:sp>
      <p:sp>
        <p:nvSpPr>
          <p:cNvPr id="5" name="内容占位符 2"/>
          <p:cNvSpPr txBox="1">
            <a:spLocks/>
          </p:cNvSpPr>
          <p:nvPr/>
        </p:nvSpPr>
        <p:spPr>
          <a:xfrm>
            <a:off x="834345" y="1980214"/>
            <a:ext cx="7740860" cy="992155"/>
          </a:xfrm>
          <a:prstGeom prst="rect">
            <a:avLst/>
          </a:prstGeom>
        </p:spPr>
        <p:txBody>
          <a:bodyPr>
            <a:no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125000"/>
              </a:lnSpc>
              <a:buFontTx/>
              <a:buNone/>
            </a:pPr>
            <a:r>
              <a:rPr lang="zh-CN" altLang="en-US" sz="2400" kern="0" dirty="0" smtClean="0">
                <a:latin typeface="Times New Roman" panose="02020603050405020304" pitchFamily="18" charset="0"/>
                <a:ea typeface="仿宋" panose="02010609060101010101" pitchFamily="49" charset="-122"/>
              </a:rPr>
              <a:t>与电场中引入电场线相似，磁场中可引入</a:t>
            </a:r>
            <a:r>
              <a:rPr lang="zh-CN" altLang="en-US" sz="2400" kern="0" dirty="0" smtClean="0">
                <a:solidFill>
                  <a:srgbClr val="C00000"/>
                </a:solidFill>
                <a:latin typeface="Times New Roman" panose="02020603050405020304" pitchFamily="18" charset="0"/>
                <a:ea typeface="仿宋" panose="02010609060101010101" pitchFamily="49" charset="-122"/>
              </a:rPr>
              <a:t>磁场线</a:t>
            </a:r>
            <a:r>
              <a:rPr lang="zh-CN" altLang="en-US" sz="2400" kern="0" dirty="0" smtClean="0">
                <a:latin typeface="Times New Roman" panose="02020603050405020304" pitchFamily="18" charset="0"/>
                <a:ea typeface="仿宋" panose="02010609060101010101" pitchFamily="49" charset="-122"/>
              </a:rPr>
              <a:t>（又称</a:t>
            </a:r>
            <a:r>
              <a:rPr lang="zh-CN" altLang="en-US" sz="2400" kern="0" dirty="0" smtClean="0">
                <a:solidFill>
                  <a:srgbClr val="C00000"/>
                </a:solidFill>
                <a:latin typeface="Times New Roman" panose="02020603050405020304" pitchFamily="18" charset="0"/>
                <a:ea typeface="仿宋" panose="02010609060101010101" pitchFamily="49" charset="-122"/>
              </a:rPr>
              <a:t>磁感应线</a:t>
            </a:r>
            <a:r>
              <a:rPr lang="zh-CN" altLang="en-US" sz="2400" kern="0" dirty="0" smtClean="0">
                <a:latin typeface="Times New Roman" panose="02020603050405020304" pitchFamily="18" charset="0"/>
                <a:ea typeface="仿宋" panose="02010609060101010101" pitchFamily="49" charset="-122"/>
              </a:rPr>
              <a:t>，</a:t>
            </a:r>
            <a:r>
              <a:rPr lang="zh-CN" altLang="en-US" sz="2400" kern="0" dirty="0" smtClean="0">
                <a:solidFill>
                  <a:srgbClr val="C00000"/>
                </a:solidFill>
                <a:latin typeface="Times New Roman" panose="02020603050405020304" pitchFamily="18" charset="0"/>
                <a:ea typeface="仿宋" panose="02010609060101010101" pitchFamily="49" charset="-122"/>
              </a:rPr>
              <a:t>磁力线</a:t>
            </a:r>
            <a:r>
              <a:rPr lang="zh-CN" altLang="en-US" sz="2400" kern="0" dirty="0" smtClean="0">
                <a:latin typeface="Times New Roman" panose="02020603050405020304" pitchFamily="18" charset="0"/>
                <a:ea typeface="仿宋" panose="02010609060101010101" pitchFamily="49" charset="-122"/>
              </a:rPr>
              <a:t>）。</a:t>
            </a:r>
            <a:endParaRPr lang="en-US" altLang="zh-CN" sz="2400" kern="0" dirty="0" smtClean="0">
              <a:latin typeface="Times New Roman" panose="02020603050405020304" pitchFamily="18" charset="0"/>
              <a:ea typeface="仿宋" panose="02010609060101010101" pitchFamily="49" charset="-122"/>
            </a:endParaRPr>
          </a:p>
        </p:txBody>
      </p:sp>
      <p:sp>
        <p:nvSpPr>
          <p:cNvPr id="6" name="矩形 5"/>
          <p:cNvSpPr/>
          <p:nvPr/>
        </p:nvSpPr>
        <p:spPr>
          <a:xfrm>
            <a:off x="971600" y="2972369"/>
            <a:ext cx="2169184" cy="523220"/>
          </a:xfrm>
          <a:prstGeom prst="rect">
            <a:avLst/>
          </a:prstGeom>
        </p:spPr>
        <p:txBody>
          <a:bodyPr wrap="none">
            <a:spAutoFit/>
          </a:bodyPr>
          <a:lstStyle/>
          <a:p>
            <a:pPr algn="l"/>
            <a:r>
              <a:rPr lang="en-US" altLang="zh-CN" sz="2800" b="1" dirty="0" smtClean="0">
                <a:solidFill>
                  <a:srgbClr val="C00000"/>
                </a:solidFill>
                <a:latin typeface="仿宋" panose="02010609060101010101" pitchFamily="49" charset="-122"/>
                <a:ea typeface="仿宋" panose="02010609060101010101" pitchFamily="49" charset="-122"/>
              </a:rPr>
              <a:t>1</a:t>
            </a:r>
            <a:r>
              <a:rPr lang="zh-CN" altLang="en-US" sz="2800" b="1" dirty="0" smtClean="0">
                <a:solidFill>
                  <a:srgbClr val="C00000"/>
                </a:solidFill>
                <a:latin typeface="仿宋" panose="02010609060101010101" pitchFamily="49" charset="-122"/>
                <a:ea typeface="仿宋" panose="02010609060101010101" pitchFamily="49" charset="-122"/>
              </a:rPr>
              <a:t>、磁感应线</a:t>
            </a:r>
            <a:endParaRPr lang="zh-CN" altLang="en-US" sz="2800" dirty="0">
              <a:solidFill>
                <a:srgbClr val="C00000"/>
              </a:solidFill>
              <a:latin typeface="仿宋" panose="02010609060101010101" pitchFamily="49" charset="-122"/>
              <a:ea typeface="仿宋" panose="02010609060101010101" pitchFamily="49" charset="-122"/>
            </a:endParaRPr>
          </a:p>
        </p:txBody>
      </p:sp>
      <p:sp>
        <p:nvSpPr>
          <p:cNvPr id="7" name="内容占位符 2"/>
          <p:cNvSpPr txBox="1">
            <a:spLocks/>
          </p:cNvSpPr>
          <p:nvPr/>
        </p:nvSpPr>
        <p:spPr>
          <a:xfrm>
            <a:off x="845298" y="3540926"/>
            <a:ext cx="7740860" cy="992155"/>
          </a:xfrm>
          <a:prstGeom prst="rect">
            <a:avLst/>
          </a:prstGeom>
        </p:spPr>
        <p:txBody>
          <a:bodyPr>
            <a:no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125000"/>
              </a:lnSpc>
              <a:buFontTx/>
              <a:buNone/>
            </a:pPr>
            <a:r>
              <a:rPr lang="zh-CN" altLang="en-US" sz="2400" kern="0" dirty="0" smtClean="0">
                <a:solidFill>
                  <a:srgbClr val="0000FF"/>
                </a:solidFill>
                <a:latin typeface="Times New Roman" panose="02020603050405020304" pitchFamily="18" charset="0"/>
                <a:ea typeface="仿宋" panose="02010609060101010101" pitchFamily="49" charset="-122"/>
              </a:rPr>
              <a:t>定义：</a:t>
            </a:r>
            <a:r>
              <a:rPr lang="zh-CN" altLang="en-US" sz="2400" kern="0" dirty="0" smtClean="0">
                <a:latin typeface="Times New Roman" panose="02020603050405020304" pitchFamily="18" charset="0"/>
                <a:ea typeface="仿宋" panose="02010609060101010101" pitchFamily="49" charset="-122"/>
              </a:rPr>
              <a:t>磁感应线即磁场空间中一些有方向的曲线，其上每点的</a:t>
            </a:r>
            <a:r>
              <a:rPr lang="zh-CN" altLang="en-US" sz="2400" kern="0" dirty="0" smtClean="0">
                <a:solidFill>
                  <a:srgbClr val="C00000"/>
                </a:solidFill>
                <a:latin typeface="Times New Roman" panose="02020603050405020304" pitchFamily="18" charset="0"/>
                <a:ea typeface="仿宋" panose="02010609060101010101" pitchFamily="49" charset="-122"/>
              </a:rPr>
              <a:t>切线方向</a:t>
            </a:r>
            <a:r>
              <a:rPr lang="zh-CN" altLang="en-US" sz="2400" kern="0" dirty="0" smtClean="0">
                <a:latin typeface="Times New Roman" panose="02020603050405020304" pitchFamily="18" charset="0"/>
                <a:ea typeface="仿宋" panose="02010609060101010101" pitchFamily="49" charset="-122"/>
              </a:rPr>
              <a:t>与该点的磁感应强度方向一致。</a:t>
            </a:r>
            <a:endParaRPr lang="en-US" altLang="zh-CN" sz="2400" kern="0" dirty="0" smtClean="0">
              <a:latin typeface="Times New Roman" panose="02020603050405020304" pitchFamily="18" charset="0"/>
              <a:ea typeface="仿宋" panose="02010609060101010101" pitchFamily="49" charset="-122"/>
            </a:endParaRPr>
          </a:p>
        </p:txBody>
      </p:sp>
      <p:sp>
        <p:nvSpPr>
          <p:cNvPr id="8" name="内容占位符 2"/>
          <p:cNvSpPr txBox="1">
            <a:spLocks/>
          </p:cNvSpPr>
          <p:nvPr/>
        </p:nvSpPr>
        <p:spPr>
          <a:xfrm>
            <a:off x="834345" y="4578418"/>
            <a:ext cx="7740860" cy="992155"/>
          </a:xfrm>
          <a:prstGeom prst="rect">
            <a:avLst/>
          </a:prstGeom>
        </p:spPr>
        <p:txBody>
          <a:bodyPr>
            <a:no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125000"/>
              </a:lnSpc>
              <a:buFontTx/>
              <a:buNone/>
            </a:pPr>
            <a:r>
              <a:rPr lang="zh-CN" altLang="en-US" sz="2400" kern="0" dirty="0" smtClean="0">
                <a:latin typeface="Times New Roman" panose="02020603050405020304" pitchFamily="18" charset="0"/>
                <a:ea typeface="仿宋" panose="02010609060101010101" pitchFamily="49" charset="-122"/>
              </a:rPr>
              <a:t>        为了表达磁场中某点磁感应强度的</a:t>
            </a:r>
            <a:r>
              <a:rPr lang="zh-CN" altLang="en-US" sz="2400" kern="0" dirty="0" smtClean="0">
                <a:solidFill>
                  <a:srgbClr val="C00000"/>
                </a:solidFill>
                <a:latin typeface="Times New Roman" panose="02020603050405020304" pitchFamily="18" charset="0"/>
                <a:ea typeface="仿宋" panose="02010609060101010101" pitchFamily="49" charset="-122"/>
              </a:rPr>
              <a:t>大小</a:t>
            </a:r>
            <a:r>
              <a:rPr lang="zh-CN" altLang="en-US" sz="2400" kern="0" dirty="0" smtClean="0">
                <a:latin typeface="Times New Roman" panose="02020603050405020304" pitchFamily="18" charset="0"/>
                <a:ea typeface="仿宋" panose="02010609060101010101" pitchFamily="49" charset="-122"/>
              </a:rPr>
              <a:t>，我们规定，绘图时做到：过该点</a:t>
            </a:r>
            <a:r>
              <a:rPr lang="zh-CN" altLang="en-US" sz="2400" b="1" kern="0" dirty="0" smtClean="0">
                <a:solidFill>
                  <a:srgbClr val="C00000"/>
                </a:solidFill>
                <a:latin typeface="Times New Roman" panose="02020603050405020304" pitchFamily="18" charset="0"/>
                <a:ea typeface="仿宋" panose="02010609060101010101" pitchFamily="49" charset="-122"/>
              </a:rPr>
              <a:t>垂直于磁感应线的截面的数密度</a:t>
            </a:r>
            <a:r>
              <a:rPr lang="zh-CN" altLang="en-US" sz="2400" kern="0" dirty="0" smtClean="0">
                <a:latin typeface="Times New Roman" panose="02020603050405020304" pitchFamily="18" charset="0"/>
                <a:ea typeface="仿宋" panose="02010609060101010101" pitchFamily="49" charset="-122"/>
              </a:rPr>
              <a:t>与磁感应强度成正比，即：</a:t>
            </a:r>
            <a:endParaRPr lang="en-US" altLang="zh-CN" sz="2400" kern="0" dirty="0" smtClean="0">
              <a:latin typeface="Times New Roman" panose="02020603050405020304" pitchFamily="18" charset="0"/>
              <a:ea typeface="仿宋" panose="02010609060101010101" pitchFamily="49" charset="-122"/>
            </a:endParaRPr>
          </a:p>
        </p:txBody>
      </p:sp>
      <p:pic>
        <p:nvPicPr>
          <p:cNvPr id="9" name="图片 8"/>
          <p:cNvPicPr>
            <a:picLocks noChangeAspect="1"/>
          </p:cNvPicPr>
          <p:nvPr/>
        </p:nvPicPr>
        <p:blipFill>
          <a:blip r:embed="rId2"/>
          <a:stretch>
            <a:fillRect/>
          </a:stretch>
        </p:blipFill>
        <p:spPr>
          <a:xfrm>
            <a:off x="4723267" y="5638800"/>
            <a:ext cx="1466850" cy="838200"/>
          </a:xfrm>
          <a:prstGeom prst="rect">
            <a:avLst/>
          </a:prstGeom>
        </p:spPr>
      </p:pic>
    </p:spTree>
    <p:extLst>
      <p:ext uri="{BB962C8B-B14F-4D97-AF65-F5344CB8AC3E}">
        <p14:creationId xmlns:p14="http://schemas.microsoft.com/office/powerpoint/2010/main" val="110834427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47</a:t>
            </a:fld>
            <a:endParaRPr lang="en-US" altLang="zh-CN"/>
          </a:p>
        </p:txBody>
      </p:sp>
      <p:pic>
        <p:nvPicPr>
          <p:cNvPr id="5" name="图片 4"/>
          <p:cNvPicPr>
            <a:picLocks noChangeAspect="1"/>
          </p:cNvPicPr>
          <p:nvPr/>
        </p:nvPicPr>
        <p:blipFill>
          <a:blip r:embed="rId2"/>
          <a:stretch>
            <a:fillRect/>
          </a:stretch>
        </p:blipFill>
        <p:spPr>
          <a:xfrm>
            <a:off x="1854532" y="1196752"/>
            <a:ext cx="5563424" cy="3780420"/>
          </a:xfrm>
          <a:prstGeom prst="rect">
            <a:avLst/>
          </a:prstGeom>
        </p:spPr>
      </p:pic>
      <p:sp>
        <p:nvSpPr>
          <p:cNvPr id="6" name="文本框 5"/>
          <p:cNvSpPr txBox="1"/>
          <p:nvPr/>
        </p:nvSpPr>
        <p:spPr>
          <a:xfrm>
            <a:off x="2569011" y="563500"/>
            <a:ext cx="4134466" cy="523220"/>
          </a:xfrm>
          <a:prstGeom prst="rect">
            <a:avLst/>
          </a:prstGeom>
          <a:noFill/>
        </p:spPr>
        <p:txBody>
          <a:bodyPr wrap="none" rtlCol="0">
            <a:spAutoFit/>
          </a:bodyPr>
          <a:lstStyle/>
          <a:p>
            <a:r>
              <a:rPr lang="zh-CN" altLang="en-US" sz="2800" b="1" dirty="0" smtClean="0">
                <a:solidFill>
                  <a:srgbClr val="C00000"/>
                </a:solidFill>
                <a:latin typeface="仿宋" panose="02010609060101010101" pitchFamily="49" charset="-122"/>
                <a:ea typeface="仿宋" panose="02010609060101010101" pitchFamily="49" charset="-122"/>
              </a:rPr>
              <a:t>磁场线</a:t>
            </a:r>
            <a:r>
              <a:rPr lang="zh-CN" altLang="en-US" sz="2800" b="1" dirty="0" smtClean="0">
                <a:latin typeface="仿宋" panose="02010609060101010101" pitchFamily="49" charset="-122"/>
                <a:ea typeface="仿宋" panose="02010609060101010101" pitchFamily="49" charset="-122"/>
              </a:rPr>
              <a:t>与</a:t>
            </a:r>
            <a:r>
              <a:rPr lang="zh-CN" altLang="en-US" sz="2800" b="1" dirty="0" smtClean="0">
                <a:solidFill>
                  <a:srgbClr val="C00000"/>
                </a:solidFill>
                <a:latin typeface="仿宋" panose="02010609060101010101" pitchFamily="49" charset="-122"/>
                <a:ea typeface="仿宋" panose="02010609060101010101" pitchFamily="49" charset="-122"/>
              </a:rPr>
              <a:t>电场线</a:t>
            </a:r>
            <a:r>
              <a:rPr lang="zh-CN" altLang="en-US" sz="2800" b="1" dirty="0" smtClean="0">
                <a:latin typeface="仿宋" panose="02010609060101010101" pitchFamily="49" charset="-122"/>
                <a:ea typeface="仿宋" panose="02010609060101010101" pitchFamily="49" charset="-122"/>
              </a:rPr>
              <a:t>的区别？</a:t>
            </a:r>
            <a:endParaRPr lang="zh-CN" altLang="en-US" sz="2800" b="1" dirty="0">
              <a:latin typeface="仿宋" panose="02010609060101010101" pitchFamily="49" charset="-122"/>
              <a:ea typeface="仿宋" panose="02010609060101010101" pitchFamily="49" charset="-122"/>
            </a:endParaRPr>
          </a:p>
        </p:txBody>
      </p:sp>
      <p:sp>
        <p:nvSpPr>
          <p:cNvPr id="7" name="矩形 6"/>
          <p:cNvSpPr/>
          <p:nvPr/>
        </p:nvSpPr>
        <p:spPr>
          <a:xfrm>
            <a:off x="1079612" y="5155793"/>
            <a:ext cx="7567833" cy="1092607"/>
          </a:xfrm>
          <a:prstGeom prst="rect">
            <a:avLst/>
          </a:prstGeom>
        </p:spPr>
        <p:txBody>
          <a:bodyPr wrap="square">
            <a:spAutoFit/>
          </a:bodyPr>
          <a:lstStyle/>
          <a:p>
            <a:pPr lvl="0" algn="l">
              <a:lnSpc>
                <a:spcPct val="125000"/>
              </a:lnSpc>
              <a:spcBef>
                <a:spcPct val="50000"/>
              </a:spcBef>
            </a:pPr>
            <a:r>
              <a:rPr lang="zh-CN" altLang="en-US" sz="2600" dirty="0">
                <a:solidFill>
                  <a:prstClr val="black"/>
                </a:solidFill>
                <a:latin typeface="仿宋" panose="02010609060101010101" pitchFamily="49" charset="-122"/>
                <a:ea typeface="仿宋" panose="02010609060101010101" pitchFamily="49" charset="-122"/>
              </a:rPr>
              <a:t>磁力线的性质：在任一点都不会中断（闭合曲线或来自无穷远，终止于无穷远，总是闭合的</a:t>
            </a:r>
            <a:r>
              <a:rPr lang="zh-CN" altLang="en-US" sz="2600" dirty="0" smtClean="0">
                <a:solidFill>
                  <a:prstClr val="black"/>
                </a:solidFill>
                <a:latin typeface="仿宋" panose="02010609060101010101" pitchFamily="49" charset="-122"/>
                <a:ea typeface="仿宋" panose="02010609060101010101" pitchFamily="49" charset="-122"/>
              </a:rPr>
              <a:t>）</a:t>
            </a:r>
            <a:r>
              <a:rPr lang="zh-CN" altLang="en-US" sz="2600" dirty="0">
                <a:solidFill>
                  <a:prstClr val="black"/>
                </a:solidFill>
                <a:latin typeface="仿宋" panose="02010609060101010101" pitchFamily="49" charset="-122"/>
                <a:ea typeface="仿宋" panose="02010609060101010101" pitchFamily="49" charset="-122"/>
              </a:rPr>
              <a:t>。</a:t>
            </a:r>
            <a:endParaRPr lang="zh-CN" altLang="en-US" sz="26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498990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48</a:t>
            </a:fld>
            <a:endParaRPr lang="en-US" altLang="zh-CN"/>
          </a:p>
        </p:txBody>
      </p:sp>
      <p:sp>
        <p:nvSpPr>
          <p:cNvPr id="3" name="矩形 2"/>
          <p:cNvSpPr/>
          <p:nvPr/>
        </p:nvSpPr>
        <p:spPr>
          <a:xfrm>
            <a:off x="1079612" y="800708"/>
            <a:ext cx="1808508" cy="523220"/>
          </a:xfrm>
          <a:prstGeom prst="rect">
            <a:avLst/>
          </a:prstGeom>
        </p:spPr>
        <p:txBody>
          <a:bodyPr wrap="none">
            <a:spAutoFit/>
          </a:bodyPr>
          <a:lstStyle/>
          <a:p>
            <a:pPr algn="l"/>
            <a:r>
              <a:rPr lang="en-US" altLang="zh-CN" sz="2800" b="1" dirty="0" smtClean="0">
                <a:solidFill>
                  <a:srgbClr val="C00000"/>
                </a:solidFill>
                <a:latin typeface="仿宋" panose="02010609060101010101" pitchFamily="49" charset="-122"/>
                <a:ea typeface="仿宋" panose="02010609060101010101" pitchFamily="49" charset="-122"/>
              </a:rPr>
              <a:t>2</a:t>
            </a:r>
            <a:r>
              <a:rPr lang="zh-CN" altLang="en-US" sz="2800" b="1" dirty="0" smtClean="0">
                <a:solidFill>
                  <a:srgbClr val="C00000"/>
                </a:solidFill>
                <a:latin typeface="仿宋" panose="02010609060101010101" pitchFamily="49" charset="-122"/>
                <a:ea typeface="仿宋" panose="02010609060101010101" pitchFamily="49" charset="-122"/>
              </a:rPr>
              <a:t>、磁通量</a:t>
            </a:r>
            <a:endParaRPr lang="zh-CN" altLang="en-US" sz="2800" dirty="0">
              <a:solidFill>
                <a:srgbClr val="C00000"/>
              </a:solidFill>
              <a:latin typeface="仿宋" panose="02010609060101010101" pitchFamily="49" charset="-122"/>
              <a:ea typeface="仿宋" panose="02010609060101010101" pitchFamily="49" charset="-122"/>
            </a:endParaRPr>
          </a:p>
        </p:txBody>
      </p:sp>
      <p:sp>
        <p:nvSpPr>
          <p:cNvPr id="4" name="矩形 3"/>
          <p:cNvSpPr/>
          <p:nvPr/>
        </p:nvSpPr>
        <p:spPr>
          <a:xfrm>
            <a:off x="1072952" y="1448780"/>
            <a:ext cx="5526360" cy="461665"/>
          </a:xfrm>
          <a:prstGeom prst="rect">
            <a:avLst/>
          </a:prstGeom>
        </p:spPr>
        <p:txBody>
          <a:bodyPr wrap="square">
            <a:spAutoFit/>
          </a:bodyPr>
          <a:lstStyle/>
          <a:p>
            <a:pPr algn="l"/>
            <a:r>
              <a:rPr lang="zh-CN" altLang="zh-CN" kern="100" dirty="0">
                <a:latin typeface="仿宋" panose="02010609060101010101" pitchFamily="49" charset="-122"/>
                <a:ea typeface="仿宋" panose="02010609060101010101" pitchFamily="49" charset="-122"/>
                <a:cs typeface="Times New Roman" panose="02020603050405020304" pitchFamily="18" charset="0"/>
              </a:rPr>
              <a:t>用定义电通量相同的方法定义磁通量：</a:t>
            </a:r>
            <a:endParaRPr lang="zh-CN" altLang="en-US" dirty="0">
              <a:latin typeface="仿宋" panose="02010609060101010101" pitchFamily="49" charset="-122"/>
              <a:ea typeface="仿宋" panose="02010609060101010101" pitchFamily="49"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798580672"/>
              </p:ext>
            </p:extLst>
          </p:nvPr>
        </p:nvGraphicFramePr>
        <p:xfrm>
          <a:off x="3527884" y="2132856"/>
          <a:ext cx="2160240" cy="641321"/>
        </p:xfrm>
        <a:graphic>
          <a:graphicData uri="http://schemas.openxmlformats.org/presentationml/2006/ole">
            <mc:AlternateContent xmlns:mc="http://schemas.openxmlformats.org/markup-compatibility/2006">
              <mc:Choice xmlns:v="urn:schemas-microsoft-com:vml" Requires="v">
                <p:oleObj spid="_x0000_s9320" name="Equation" r:id="rId3" imgW="812520" imgH="241200" progId="Equation.DSMT4">
                  <p:embed/>
                </p:oleObj>
              </mc:Choice>
              <mc:Fallback>
                <p:oleObj name="Equation" r:id="rId3" imgW="812520" imgH="241200" progId="Equation.DSMT4">
                  <p:embed/>
                  <p:pic>
                    <p:nvPicPr>
                      <p:cNvPr id="0" name=""/>
                      <p:cNvPicPr/>
                      <p:nvPr/>
                    </p:nvPicPr>
                    <p:blipFill>
                      <a:blip r:embed="rId4"/>
                      <a:stretch>
                        <a:fillRect/>
                      </a:stretch>
                    </p:blipFill>
                    <p:spPr>
                      <a:xfrm>
                        <a:off x="3527884" y="2132856"/>
                        <a:ext cx="2160240" cy="641321"/>
                      </a:xfrm>
                      <a:prstGeom prst="rect">
                        <a:avLst/>
                      </a:prstGeom>
                    </p:spPr>
                  </p:pic>
                </p:oleObj>
              </mc:Fallback>
            </mc:AlternateContent>
          </a:graphicData>
        </a:graphic>
      </p:graphicFrame>
      <p:sp>
        <p:nvSpPr>
          <p:cNvPr id="7" name="矩形 6"/>
          <p:cNvSpPr/>
          <p:nvPr/>
        </p:nvSpPr>
        <p:spPr>
          <a:xfrm>
            <a:off x="1079612" y="2820736"/>
            <a:ext cx="7603504" cy="952184"/>
          </a:xfrm>
          <a:prstGeom prst="rect">
            <a:avLst/>
          </a:prstGeom>
        </p:spPr>
        <p:txBody>
          <a:bodyPr wrap="square">
            <a:spAutoFit/>
          </a:bodyPr>
          <a:lstStyle/>
          <a:p>
            <a:pPr algn="l">
              <a:lnSpc>
                <a:spcPct val="125000"/>
              </a:lnSpc>
            </a:pPr>
            <a:r>
              <a:rPr lang="zh-CN" altLang="en-US" kern="100" dirty="0" smtClean="0">
                <a:latin typeface="仿宋" panose="02010609060101010101" pitchFamily="49" charset="-122"/>
                <a:ea typeface="仿宋" panose="02010609060101010101" pitchFamily="49" charset="-122"/>
                <a:cs typeface="Times New Roman" panose="02020603050405020304" pitchFamily="18" charset="0"/>
              </a:rPr>
              <a:t>称为</a:t>
            </a:r>
            <a:r>
              <a:rPr lang="zh-CN" altLang="en-US" kern="100" dirty="0" smtClean="0">
                <a:solidFill>
                  <a:srgbClr val="C00000"/>
                </a:solidFill>
                <a:latin typeface="仿宋" panose="02010609060101010101" pitchFamily="49" charset="-122"/>
                <a:ea typeface="仿宋" panose="02010609060101010101" pitchFamily="49" charset="-122"/>
                <a:cs typeface="Times New Roman" panose="02020603050405020304" pitchFamily="18" charset="0"/>
              </a:rPr>
              <a:t>通过</a:t>
            </a:r>
            <a:r>
              <a:rPr lang="zh-CN" altLang="en-US" kern="100" dirty="0" smtClean="0">
                <a:solidFill>
                  <a:srgbClr val="C00000"/>
                </a:solidFill>
                <a:ea typeface="仿宋" panose="02010609060101010101" pitchFamily="49" charset="-122"/>
                <a:cs typeface="Times New Roman" panose="02020603050405020304" pitchFamily="18" charset="0"/>
              </a:rPr>
              <a:t>∆</a:t>
            </a:r>
            <a:r>
              <a:rPr lang="en-US" altLang="zh-CN" kern="100" dirty="0" smtClean="0">
                <a:solidFill>
                  <a:srgbClr val="C00000"/>
                </a:solidFill>
                <a:ea typeface="仿宋" panose="02010609060101010101" pitchFamily="49" charset="-122"/>
                <a:cs typeface="Times New Roman" panose="02020603050405020304" pitchFamily="18" charset="0"/>
              </a:rPr>
              <a:t>S</a:t>
            </a:r>
            <a:r>
              <a:rPr lang="zh-CN" altLang="en-US" kern="100" dirty="0" smtClean="0">
                <a:solidFill>
                  <a:srgbClr val="C00000"/>
                </a:solidFill>
                <a:latin typeface="仿宋" panose="02010609060101010101" pitchFamily="49" charset="-122"/>
                <a:ea typeface="仿宋" panose="02010609060101010101" pitchFamily="49" charset="-122"/>
                <a:cs typeface="Times New Roman" panose="02020603050405020304" pitchFamily="18" charset="0"/>
              </a:rPr>
              <a:t>的</a:t>
            </a:r>
            <a:r>
              <a:rPr lang="zh-CN" altLang="zh-CN" kern="100" dirty="0" smtClean="0">
                <a:solidFill>
                  <a:srgbClr val="C00000"/>
                </a:solidFill>
                <a:latin typeface="仿宋" panose="02010609060101010101" pitchFamily="49" charset="-122"/>
                <a:ea typeface="仿宋" panose="02010609060101010101" pitchFamily="49" charset="-122"/>
                <a:cs typeface="Times New Roman" panose="02020603050405020304" pitchFamily="18" charset="0"/>
              </a:rPr>
              <a:t>磁通量</a:t>
            </a:r>
            <a:r>
              <a:rPr lang="zh-CN" altLang="en-US" kern="100" dirty="0" smtClean="0">
                <a:latin typeface="仿宋" panose="02010609060101010101" pitchFamily="49" charset="-122"/>
                <a:ea typeface="仿宋" panose="02010609060101010101" pitchFamily="49" charset="-122"/>
                <a:cs typeface="Times New Roman" panose="02020603050405020304" pitchFamily="18" charset="0"/>
              </a:rPr>
              <a:t>，形象地说就是</a:t>
            </a:r>
            <a:r>
              <a:rPr lang="zh-CN" altLang="en-US" kern="100" dirty="0" smtClean="0">
                <a:solidFill>
                  <a:srgbClr val="0000CC"/>
                </a:solidFill>
                <a:latin typeface="仿宋" panose="02010609060101010101" pitchFamily="49" charset="-122"/>
                <a:ea typeface="仿宋" panose="02010609060101010101" pitchFamily="49" charset="-122"/>
                <a:cs typeface="Times New Roman" panose="02020603050405020304" pitchFamily="18" charset="0"/>
              </a:rPr>
              <a:t>垂直通过</a:t>
            </a:r>
            <a:r>
              <a:rPr lang="zh-CN" altLang="en-US" kern="100" dirty="0">
                <a:solidFill>
                  <a:srgbClr val="0000CC"/>
                </a:solidFill>
                <a:ea typeface="仿宋" panose="02010609060101010101" pitchFamily="49" charset="-122"/>
                <a:cs typeface="Times New Roman" panose="02020603050405020304" pitchFamily="18" charset="0"/>
              </a:rPr>
              <a:t>∆</a:t>
            </a:r>
            <a:r>
              <a:rPr lang="en-US" altLang="zh-CN" kern="100" dirty="0">
                <a:solidFill>
                  <a:srgbClr val="0000CC"/>
                </a:solidFill>
                <a:ea typeface="仿宋" panose="02010609060101010101" pitchFamily="49" charset="-122"/>
                <a:cs typeface="Times New Roman" panose="02020603050405020304" pitchFamily="18" charset="0"/>
              </a:rPr>
              <a:t>S </a:t>
            </a:r>
            <a:r>
              <a:rPr lang="zh-CN" altLang="en-US" kern="100" dirty="0" smtClean="0">
                <a:solidFill>
                  <a:srgbClr val="0000CC"/>
                </a:solidFill>
                <a:ea typeface="仿宋" panose="02010609060101010101" pitchFamily="49" charset="-122"/>
                <a:cs typeface="Times New Roman" panose="02020603050405020304" pitchFamily="18" charset="0"/>
              </a:rPr>
              <a:t>的磁感应线根数</a:t>
            </a:r>
            <a:r>
              <a:rPr lang="zh-CN" altLang="en-US" kern="100" dirty="0" smtClean="0">
                <a:latin typeface="仿宋" panose="02010609060101010101" pitchFamily="49" charset="-122"/>
                <a:ea typeface="仿宋" panose="02010609060101010101" pitchFamily="49" charset="-122"/>
                <a:cs typeface="Times New Roman" panose="02020603050405020304" pitchFamily="18" charset="0"/>
              </a:rPr>
              <a:t>。进一步，可引入通过某曲面</a:t>
            </a:r>
            <a:r>
              <a:rPr lang="en-US" altLang="zh-CN" kern="100" dirty="0" smtClean="0">
                <a:latin typeface="仿宋" panose="02010609060101010101" pitchFamily="49" charset="-122"/>
                <a:ea typeface="仿宋" panose="02010609060101010101" pitchFamily="49" charset="-122"/>
                <a:cs typeface="Times New Roman" panose="02020603050405020304" pitchFamily="18" charset="0"/>
              </a:rPr>
              <a:t>S</a:t>
            </a:r>
            <a:r>
              <a:rPr lang="zh-CN" altLang="en-US" kern="100" dirty="0" smtClean="0">
                <a:latin typeface="仿宋" panose="02010609060101010101" pitchFamily="49" charset="-122"/>
                <a:ea typeface="仿宋" panose="02010609060101010101" pitchFamily="49" charset="-122"/>
                <a:cs typeface="Times New Roman" panose="02020603050405020304" pitchFamily="18" charset="0"/>
              </a:rPr>
              <a:t>的磁通量：</a:t>
            </a:r>
            <a:endParaRPr lang="zh-CN" altLang="en-US" dirty="0">
              <a:latin typeface="仿宋" panose="02010609060101010101" pitchFamily="49" charset="-122"/>
              <a:ea typeface="仿宋" panose="02010609060101010101" pitchFamily="49" charset="-122"/>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3679446889"/>
              </p:ext>
            </p:extLst>
          </p:nvPr>
        </p:nvGraphicFramePr>
        <p:xfrm>
          <a:off x="3527884" y="3969060"/>
          <a:ext cx="1958618" cy="864096"/>
        </p:xfrm>
        <a:graphic>
          <a:graphicData uri="http://schemas.openxmlformats.org/presentationml/2006/ole">
            <mc:AlternateContent xmlns:mc="http://schemas.openxmlformats.org/markup-compatibility/2006">
              <mc:Choice xmlns:v="urn:schemas-microsoft-com:vml" Requires="v">
                <p:oleObj spid="_x0000_s9321" name="Equation" r:id="rId5" imgW="863280" imgH="380880" progId="Equation.DSMT4">
                  <p:embed/>
                </p:oleObj>
              </mc:Choice>
              <mc:Fallback>
                <p:oleObj name="Equation" r:id="rId5" imgW="863280" imgH="380880" progId="Equation.DSMT4">
                  <p:embed/>
                  <p:pic>
                    <p:nvPicPr>
                      <p:cNvPr id="0" name=""/>
                      <p:cNvPicPr/>
                      <p:nvPr/>
                    </p:nvPicPr>
                    <p:blipFill>
                      <a:blip r:embed="rId6"/>
                      <a:stretch>
                        <a:fillRect/>
                      </a:stretch>
                    </p:blipFill>
                    <p:spPr>
                      <a:xfrm>
                        <a:off x="3527884" y="3969060"/>
                        <a:ext cx="1958618" cy="864096"/>
                      </a:xfrm>
                      <a:prstGeom prst="rect">
                        <a:avLst/>
                      </a:prstGeom>
                    </p:spPr>
                  </p:pic>
                </p:oleObj>
              </mc:Fallback>
            </mc:AlternateContent>
          </a:graphicData>
        </a:graphic>
      </p:graphicFrame>
      <p:pic>
        <p:nvPicPr>
          <p:cNvPr id="9" name="图片 8"/>
          <p:cNvPicPr>
            <a:picLocks noChangeAspect="1"/>
          </p:cNvPicPr>
          <p:nvPr/>
        </p:nvPicPr>
        <p:blipFill>
          <a:blip r:embed="rId7"/>
          <a:stretch>
            <a:fillRect/>
          </a:stretch>
        </p:blipFill>
        <p:spPr>
          <a:xfrm>
            <a:off x="1116293" y="5190224"/>
            <a:ext cx="6781800" cy="828675"/>
          </a:xfrm>
          <a:prstGeom prst="rect">
            <a:avLst/>
          </a:prstGeom>
        </p:spPr>
      </p:pic>
    </p:spTree>
    <p:extLst>
      <p:ext uri="{BB962C8B-B14F-4D97-AF65-F5344CB8AC3E}">
        <p14:creationId xmlns:p14="http://schemas.microsoft.com/office/powerpoint/2010/main" val="31968114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49</a:t>
            </a:fld>
            <a:endParaRPr lang="en-US" altLang="zh-CN"/>
          </a:p>
        </p:txBody>
      </p:sp>
      <p:sp>
        <p:nvSpPr>
          <p:cNvPr id="3" name="矩形 2"/>
          <p:cNvSpPr/>
          <p:nvPr/>
        </p:nvSpPr>
        <p:spPr>
          <a:xfrm>
            <a:off x="827584" y="872716"/>
            <a:ext cx="2656496" cy="584775"/>
          </a:xfrm>
          <a:prstGeom prst="rect">
            <a:avLst/>
          </a:prstGeom>
        </p:spPr>
        <p:txBody>
          <a:bodyPr wrap="none">
            <a:spAutoFit/>
          </a:bodyPr>
          <a:lstStyle/>
          <a:p>
            <a:pPr algn="l"/>
            <a:r>
              <a:rPr lang="zh-CN" altLang="en-US" sz="3200" b="1" dirty="0">
                <a:solidFill>
                  <a:srgbClr val="0000FF"/>
                </a:solidFill>
                <a:latin typeface="仿宋" panose="02010609060101010101" pitchFamily="49" charset="-122"/>
                <a:ea typeface="仿宋" panose="02010609060101010101" pitchFamily="49" charset="-122"/>
              </a:rPr>
              <a:t>二</a:t>
            </a:r>
            <a:r>
              <a:rPr lang="zh-CN" altLang="en-US" sz="3200" b="1" dirty="0" smtClean="0">
                <a:solidFill>
                  <a:srgbClr val="0000FF"/>
                </a:solidFill>
                <a:latin typeface="仿宋" panose="02010609060101010101" pitchFamily="49" charset="-122"/>
                <a:ea typeface="仿宋" panose="02010609060101010101" pitchFamily="49" charset="-122"/>
              </a:rPr>
              <a:t>、高斯定理</a:t>
            </a:r>
            <a:endParaRPr lang="zh-CN" altLang="en-US" sz="3200" dirty="0">
              <a:latin typeface="仿宋" panose="02010609060101010101" pitchFamily="49" charset="-122"/>
              <a:ea typeface="仿宋" panose="02010609060101010101" pitchFamily="49" charset="-122"/>
            </a:endParaRPr>
          </a:p>
        </p:txBody>
      </p:sp>
      <p:pic>
        <p:nvPicPr>
          <p:cNvPr id="4" name="图片 3"/>
          <p:cNvPicPr>
            <a:picLocks noChangeAspect="1"/>
          </p:cNvPicPr>
          <p:nvPr/>
        </p:nvPicPr>
        <p:blipFill>
          <a:blip r:embed="rId3"/>
          <a:stretch>
            <a:fillRect/>
          </a:stretch>
        </p:blipFill>
        <p:spPr>
          <a:xfrm>
            <a:off x="971600" y="2024844"/>
            <a:ext cx="7303173" cy="3312368"/>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1286334546"/>
              </p:ext>
            </p:extLst>
          </p:nvPr>
        </p:nvGraphicFramePr>
        <p:xfrm>
          <a:off x="3707904" y="5764864"/>
          <a:ext cx="1836204" cy="673275"/>
        </p:xfrm>
        <a:graphic>
          <a:graphicData uri="http://schemas.openxmlformats.org/presentationml/2006/ole">
            <mc:AlternateContent xmlns:mc="http://schemas.openxmlformats.org/markup-compatibility/2006">
              <mc:Choice xmlns:v="urn:schemas-microsoft-com:vml" Requires="v">
                <p:oleObj spid="_x0000_s16389" name="Equation" r:id="rId4" imgW="761760" imgH="279360" progId="Equation.DSMT4">
                  <p:embed/>
                </p:oleObj>
              </mc:Choice>
              <mc:Fallback>
                <p:oleObj name="Equation" r:id="rId4" imgW="761760" imgH="279360" progId="Equation.DSMT4">
                  <p:embed/>
                  <p:pic>
                    <p:nvPicPr>
                      <p:cNvPr id="0" name=""/>
                      <p:cNvPicPr/>
                      <p:nvPr/>
                    </p:nvPicPr>
                    <p:blipFill>
                      <a:blip r:embed="rId5"/>
                      <a:stretch>
                        <a:fillRect/>
                      </a:stretch>
                    </p:blipFill>
                    <p:spPr>
                      <a:xfrm>
                        <a:off x="3707904" y="5764864"/>
                        <a:ext cx="1836204" cy="673275"/>
                      </a:xfrm>
                      <a:prstGeom prst="rect">
                        <a:avLst/>
                      </a:prstGeom>
                    </p:spPr>
                  </p:pic>
                </p:oleObj>
              </mc:Fallback>
            </mc:AlternateContent>
          </a:graphicData>
        </a:graphic>
      </p:graphicFrame>
    </p:spTree>
    <p:extLst>
      <p:ext uri="{BB962C8B-B14F-4D97-AF65-F5344CB8AC3E}">
        <p14:creationId xmlns:p14="http://schemas.microsoft.com/office/powerpoint/2010/main" val="25934766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5</a:t>
            </a:fld>
            <a:endParaRPr lang="en-US" altLang="zh-CN"/>
          </a:p>
        </p:txBody>
      </p:sp>
      <p:pic>
        <p:nvPicPr>
          <p:cNvPr id="3" name="图片 2"/>
          <p:cNvPicPr>
            <a:picLocks noChangeAspect="1"/>
          </p:cNvPicPr>
          <p:nvPr/>
        </p:nvPicPr>
        <p:blipFill>
          <a:blip r:embed="rId2"/>
          <a:stretch>
            <a:fillRect/>
          </a:stretch>
        </p:blipFill>
        <p:spPr>
          <a:xfrm>
            <a:off x="899592" y="1376772"/>
            <a:ext cx="4752975" cy="4143375"/>
          </a:xfrm>
          <a:prstGeom prst="rect">
            <a:avLst/>
          </a:prstGeom>
        </p:spPr>
      </p:pic>
      <p:sp>
        <p:nvSpPr>
          <p:cNvPr id="5" name="文本框 4"/>
          <p:cNvSpPr txBox="1"/>
          <p:nvPr/>
        </p:nvSpPr>
        <p:spPr>
          <a:xfrm>
            <a:off x="6012160" y="1628800"/>
            <a:ext cx="2160240" cy="3785652"/>
          </a:xfrm>
          <a:prstGeom prst="rect">
            <a:avLst/>
          </a:prstGeom>
          <a:noFill/>
        </p:spPr>
        <p:txBody>
          <a:bodyPr wrap="square" rtlCol="0">
            <a:spAutoFit/>
          </a:bodyPr>
          <a:lstStyle/>
          <a:p>
            <a:pPr algn="l">
              <a:lnSpc>
                <a:spcPct val="125000"/>
              </a:lnSpc>
            </a:pPr>
            <a:r>
              <a:rPr lang="zh-CN" altLang="en-US" dirty="0" smtClean="0">
                <a:latin typeface="仿宋" panose="02010609060101010101" pitchFamily="49" charset="-122"/>
                <a:ea typeface="仿宋" panose="02010609060101010101" pitchFamily="49" charset="-122"/>
              </a:rPr>
              <a:t>    条形磁铁与地球磁体之间以及条形磁铁之间的相互作用说明</a:t>
            </a:r>
            <a:r>
              <a:rPr lang="zh-CN" altLang="en-US" dirty="0" smtClean="0">
                <a:solidFill>
                  <a:srgbClr val="C00000"/>
                </a:solidFill>
                <a:latin typeface="仿宋" panose="02010609060101010101" pitchFamily="49" charset="-122"/>
                <a:ea typeface="仿宋" panose="02010609060101010101" pitchFamily="49" charset="-122"/>
              </a:rPr>
              <a:t>同号磁极</a:t>
            </a:r>
            <a:r>
              <a:rPr lang="zh-CN" altLang="en-US" dirty="0" smtClean="0">
                <a:latin typeface="仿宋" panose="02010609060101010101" pitchFamily="49" charset="-122"/>
                <a:ea typeface="仿宋" panose="02010609060101010101" pitchFamily="49" charset="-122"/>
              </a:rPr>
              <a:t>相互排斥，</a:t>
            </a:r>
            <a:r>
              <a:rPr lang="zh-CN" altLang="en-US" dirty="0" smtClean="0">
                <a:solidFill>
                  <a:srgbClr val="C00000"/>
                </a:solidFill>
                <a:latin typeface="仿宋" panose="02010609060101010101" pitchFamily="49" charset="-122"/>
                <a:ea typeface="仿宋" panose="02010609060101010101" pitchFamily="49" charset="-122"/>
              </a:rPr>
              <a:t>异号磁极</a:t>
            </a:r>
            <a:r>
              <a:rPr lang="zh-CN" altLang="en-US" dirty="0" smtClean="0">
                <a:latin typeface="仿宋" panose="02010609060101010101" pitchFamily="49" charset="-122"/>
                <a:ea typeface="仿宋" panose="02010609060101010101" pitchFamily="49" charset="-122"/>
              </a:rPr>
              <a:t>相互吸引。</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1088049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50</a:t>
            </a:fld>
            <a:endParaRPr lang="en-US" altLang="zh-CN"/>
          </a:p>
        </p:txBody>
      </p:sp>
      <mc:AlternateContent xmlns:mc="http://schemas.openxmlformats.org/markup-compatibility/2006" xmlns:a14="http://schemas.microsoft.com/office/drawing/2010/main">
        <mc:Choice Requires="a14">
          <p:sp>
            <p:nvSpPr>
              <p:cNvPr id="3" name="内容占位符 2"/>
              <p:cNvSpPr txBox="1">
                <a:spLocks/>
              </p:cNvSpPr>
              <p:nvPr/>
            </p:nvSpPr>
            <p:spPr>
              <a:xfrm>
                <a:off x="665566" y="1227278"/>
                <a:ext cx="7668852" cy="5472608"/>
              </a:xfrm>
              <a:prstGeom prst="rect">
                <a:avLst/>
              </a:prstGeom>
            </p:spPr>
            <p:txBody>
              <a:bodyPr>
                <a:normAutofit lnSpcReduction="10000"/>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zh-CN" altLang="en-US" sz="2600" kern="0" dirty="0" smtClean="0">
                    <a:latin typeface="仿宋" panose="02010609060101010101" pitchFamily="49" charset="-122"/>
                    <a:ea typeface="仿宋" panose="02010609060101010101" pitchFamily="49" charset="-122"/>
                  </a:rPr>
                  <a:t>安培环路定理：稳恒磁场的磁感矢量</a:t>
                </a:r>
                <a14:m>
                  <m:oMath xmlns:m="http://schemas.openxmlformats.org/officeDocument/2006/math">
                    <m:acc>
                      <m:accPr>
                        <m:chr m:val="⃗"/>
                        <m:ctrlPr>
                          <a:rPr lang="zh-CN" altLang="en-US" sz="2600" i="1" kern="0" smtClean="0">
                            <a:latin typeface="Cambria Math" panose="02040503050406030204" pitchFamily="18" charset="0"/>
                          </a:rPr>
                        </m:ctrlPr>
                      </m:accPr>
                      <m:e>
                        <m:r>
                          <a:rPr lang="en-US" altLang="zh-CN" sz="2600" i="1" kern="0" smtClean="0">
                            <a:latin typeface="Cambria Math"/>
                          </a:rPr>
                          <m:t>𝐵</m:t>
                        </m:r>
                      </m:e>
                    </m:acc>
                  </m:oMath>
                </a14:m>
                <a:r>
                  <a:rPr lang="zh-CN" altLang="en-US" sz="2600" kern="0" dirty="0" smtClean="0">
                    <a:latin typeface="仿宋" panose="02010609060101010101" pitchFamily="49" charset="-122"/>
                    <a:ea typeface="仿宋" panose="02010609060101010101" pitchFamily="49" charset="-122"/>
                  </a:rPr>
                  <a:t>沿闭合环路的线积分，等于穿过环路的电流代数和的</a:t>
                </a:r>
                <a14:m>
                  <m:oMath xmlns:m="http://schemas.openxmlformats.org/officeDocument/2006/math">
                    <m:sSub>
                      <m:sSubPr>
                        <m:ctrlPr>
                          <a:rPr lang="en-US" altLang="zh-CN" sz="2600" i="1" kern="0" smtClean="0">
                            <a:latin typeface="Cambria Math" panose="02040503050406030204" pitchFamily="18" charset="0"/>
                          </a:rPr>
                        </m:ctrlPr>
                      </m:sSubPr>
                      <m:e>
                        <m:r>
                          <a:rPr lang="en-US" altLang="zh-CN" sz="2600" i="1" kern="0" smtClean="0">
                            <a:latin typeface="Cambria Math"/>
                            <a:ea typeface="Cambria Math"/>
                          </a:rPr>
                          <m:t>𝜇</m:t>
                        </m:r>
                      </m:e>
                      <m:sub>
                        <m:r>
                          <a:rPr lang="en-US" altLang="zh-CN" sz="2600" i="1" kern="0" smtClean="0">
                            <a:latin typeface="Cambria Math"/>
                          </a:rPr>
                          <m:t>0</m:t>
                        </m:r>
                      </m:sub>
                    </m:sSub>
                    <m:r>
                      <a:rPr lang="zh-CN" altLang="en-US" sz="2600" i="1" kern="0" smtClean="0">
                        <a:latin typeface="Cambria Math"/>
                      </a:rPr>
                      <m:t>倍</m:t>
                    </m:r>
                  </m:oMath>
                </a14:m>
                <a:r>
                  <a:rPr lang="zh-CN" altLang="en-US" sz="2600" kern="0" dirty="0" smtClean="0">
                    <a:latin typeface="仿宋" panose="02010609060101010101" pitchFamily="49" charset="-122"/>
                    <a:ea typeface="仿宋" panose="02010609060101010101" pitchFamily="49" charset="-122"/>
                  </a:rPr>
                  <a:t>，即</a:t>
                </a:r>
                <a:endParaRPr lang="en-US" altLang="zh-CN" sz="2600" kern="0" dirty="0" smtClean="0">
                  <a:latin typeface="仿宋" panose="02010609060101010101" pitchFamily="49" charset="-122"/>
                  <a:ea typeface="仿宋" panose="02010609060101010101" pitchFamily="49" charset="-122"/>
                </a:endParaRPr>
              </a:p>
              <a:p>
                <a:pPr marL="0" indent="0">
                  <a:buFontTx/>
                  <a:buNone/>
                </a:pPr>
                <a:endParaRPr lang="en-US" altLang="zh-CN" sz="2600" kern="0" dirty="0" smtClean="0">
                  <a:latin typeface="仿宋" panose="02010609060101010101" pitchFamily="49" charset="-122"/>
                  <a:ea typeface="仿宋" panose="02010609060101010101" pitchFamily="49" charset="-122"/>
                </a:endParaRPr>
              </a:p>
              <a:p>
                <a:pPr marL="0" indent="0">
                  <a:buFontTx/>
                  <a:buNone/>
                </a:pPr>
                <a:endParaRPr lang="en-US" altLang="zh-CN" sz="2600" kern="0" dirty="0" smtClean="0">
                  <a:latin typeface="仿宋" panose="02010609060101010101" pitchFamily="49" charset="-122"/>
                  <a:ea typeface="仿宋" panose="02010609060101010101" pitchFamily="49" charset="-122"/>
                </a:endParaRPr>
              </a:p>
              <a:p>
                <a:r>
                  <a:rPr lang="zh-CN" altLang="en-US" sz="2600" kern="0" dirty="0">
                    <a:latin typeface="仿宋" panose="02010609060101010101" pitchFamily="49" charset="-122"/>
                    <a:ea typeface="仿宋" panose="02010609060101010101" pitchFamily="49" charset="-122"/>
                  </a:rPr>
                  <a:t>这里的</a:t>
                </a:r>
                <a14:m>
                  <m:oMath xmlns:m="http://schemas.openxmlformats.org/officeDocument/2006/math">
                    <m:acc>
                      <m:accPr>
                        <m:chr m:val="⃗"/>
                        <m:ctrlPr>
                          <a:rPr lang="zh-CN" altLang="en-US" sz="2600" i="1" kern="0">
                            <a:latin typeface="Cambria Math" panose="02040503050406030204" pitchFamily="18" charset="0"/>
                          </a:rPr>
                        </m:ctrlPr>
                      </m:accPr>
                      <m:e>
                        <m:r>
                          <a:rPr lang="en-US" altLang="zh-CN" sz="2600" i="1" kern="0">
                            <a:latin typeface="Cambria Math"/>
                          </a:rPr>
                          <m:t>𝐵</m:t>
                        </m:r>
                      </m:e>
                    </m:acc>
                  </m:oMath>
                </a14:m>
                <a:r>
                  <a:rPr lang="zh-CN" altLang="en-US" sz="2600" kern="0" dirty="0">
                    <a:latin typeface="仿宋" panose="02010609060101010101" pitchFamily="49" charset="-122"/>
                    <a:ea typeface="仿宋" panose="02010609060101010101" pitchFamily="49" charset="-122"/>
                  </a:rPr>
                  <a:t>是总的</a:t>
                </a:r>
                <a14:m>
                  <m:oMath xmlns:m="http://schemas.openxmlformats.org/officeDocument/2006/math">
                    <m:acc>
                      <m:accPr>
                        <m:chr m:val="⃗"/>
                        <m:ctrlPr>
                          <a:rPr lang="zh-CN" altLang="en-US" sz="2600" i="1" kern="0">
                            <a:latin typeface="Cambria Math" panose="02040503050406030204" pitchFamily="18" charset="0"/>
                          </a:rPr>
                        </m:ctrlPr>
                      </m:accPr>
                      <m:e>
                        <m:r>
                          <a:rPr lang="en-US" altLang="zh-CN" sz="2600" i="1" kern="0">
                            <a:latin typeface="Cambria Math"/>
                          </a:rPr>
                          <m:t>𝐵</m:t>
                        </m:r>
                      </m:e>
                    </m:acc>
                  </m:oMath>
                </a14:m>
                <a:r>
                  <a:rPr lang="zh-CN" altLang="en-US" sz="2600" kern="0" dirty="0" smtClean="0">
                    <a:latin typeface="仿宋" panose="02010609060101010101" pitchFamily="49" charset="-122"/>
                    <a:ea typeface="仿宋" panose="02010609060101010101" pitchFamily="49" charset="-122"/>
                  </a:rPr>
                  <a:t>。</a:t>
                </a:r>
                <a:endParaRPr lang="en-US" altLang="zh-CN" sz="2600" kern="0" dirty="0" smtClean="0">
                  <a:latin typeface="仿宋" panose="02010609060101010101" pitchFamily="49" charset="-122"/>
                  <a:ea typeface="仿宋" panose="02010609060101010101" pitchFamily="49" charset="-122"/>
                </a:endParaRPr>
              </a:p>
              <a:p>
                <a:r>
                  <a:rPr lang="zh-CN" altLang="en-US" sz="2600" kern="0" dirty="0" smtClean="0">
                    <a:latin typeface="仿宋" panose="02010609060101010101" pitchFamily="49" charset="-122"/>
                    <a:ea typeface="仿宋" panose="02010609060101010101" pitchFamily="49" charset="-122"/>
                  </a:rPr>
                  <a:t>式中</a:t>
                </a:r>
                <a14:m>
                  <m:oMath xmlns:m="http://schemas.openxmlformats.org/officeDocument/2006/math">
                    <m:sSub>
                      <m:sSubPr>
                        <m:ctrlPr>
                          <a:rPr lang="en-US" altLang="zh-CN" sz="2600" i="1" kern="0" smtClean="0">
                            <a:latin typeface="Cambria Math" panose="02040503050406030204" pitchFamily="18" charset="0"/>
                          </a:rPr>
                        </m:ctrlPr>
                      </m:sSubPr>
                      <m:e>
                        <m:r>
                          <a:rPr lang="en-US" altLang="zh-CN" sz="2600" i="1" kern="0">
                            <a:latin typeface="Cambria Math"/>
                            <a:ea typeface="Cambria Math"/>
                          </a:rPr>
                          <m:t>𝜇</m:t>
                        </m:r>
                      </m:e>
                      <m:sub>
                        <m:r>
                          <a:rPr lang="en-US" altLang="zh-CN" sz="2600" i="1" kern="0" smtClean="0">
                            <a:latin typeface="Cambria Math"/>
                          </a:rPr>
                          <m:t>0</m:t>
                        </m:r>
                      </m:sub>
                    </m:sSub>
                  </m:oMath>
                </a14:m>
                <a:r>
                  <a:rPr lang="zh-CN" altLang="en-US" sz="2600" kern="0" dirty="0" smtClean="0">
                    <a:latin typeface="仿宋" panose="02010609060101010101" pitchFamily="49" charset="-122"/>
                    <a:ea typeface="仿宋" panose="02010609060101010101" pitchFamily="49" charset="-122"/>
                  </a:rPr>
                  <a:t>为真空的磁导率。</a:t>
                </a:r>
                <a:endParaRPr lang="en-US" altLang="zh-CN" sz="2600" kern="0" dirty="0" smtClean="0">
                  <a:latin typeface="仿宋" panose="02010609060101010101" pitchFamily="49" charset="-122"/>
                  <a:ea typeface="仿宋" panose="02010609060101010101" pitchFamily="49" charset="-122"/>
                </a:endParaRPr>
              </a:p>
              <a:p>
                <a14:m>
                  <m:oMath xmlns:m="http://schemas.openxmlformats.org/officeDocument/2006/math">
                    <m:r>
                      <a:rPr lang="en-US" altLang="zh-CN" sz="2600" i="1" kern="0" smtClean="0">
                        <a:latin typeface="Cambria Math"/>
                      </a:rPr>
                      <m:t>𝐿</m:t>
                    </m:r>
                  </m:oMath>
                </a14:m>
                <a:r>
                  <a:rPr lang="zh-CN" altLang="en-US" sz="2600" kern="0" dirty="0" smtClean="0">
                    <a:latin typeface="仿宋" panose="02010609060101010101" pitchFamily="49" charset="-122"/>
                    <a:ea typeface="仿宋" panose="02010609060101010101" pitchFamily="49" charset="-122"/>
                  </a:rPr>
                  <a:t>叫安培环路，要规定绕行方向。</a:t>
                </a:r>
                <a:endParaRPr lang="en-US" altLang="zh-CN" sz="2600" kern="0" dirty="0" smtClean="0">
                  <a:latin typeface="仿宋" panose="02010609060101010101" pitchFamily="49" charset="-122"/>
                  <a:ea typeface="仿宋" panose="02010609060101010101" pitchFamily="49" charset="-122"/>
                </a:endParaRPr>
              </a:p>
              <a:p>
                <a:r>
                  <a:rPr lang="zh-CN" altLang="en-US" sz="2600" kern="0" dirty="0" smtClean="0">
                    <a:latin typeface="仿宋" panose="02010609060101010101" pitchFamily="49" charset="-122"/>
                    <a:ea typeface="仿宋" panose="02010609060101010101" pitchFamily="49" charset="-122"/>
                  </a:rPr>
                  <a:t>电流有正负之分，需要求代数和，电流正负规定：</a:t>
                </a:r>
                <a:endParaRPr lang="en-US" altLang="zh-CN" sz="2600" kern="0" dirty="0" smtClean="0">
                  <a:latin typeface="仿宋" panose="02010609060101010101" pitchFamily="49" charset="-122"/>
                  <a:ea typeface="仿宋" panose="02010609060101010101" pitchFamily="49" charset="-122"/>
                </a:endParaRPr>
              </a:p>
              <a:p>
                <a:pPr marL="363538" indent="0">
                  <a:buFontTx/>
                  <a:buNone/>
                </a:pPr>
                <a:r>
                  <a:rPr lang="zh-CN" altLang="en-US" sz="2600" kern="0" dirty="0" smtClean="0">
                    <a:latin typeface="仿宋" panose="02010609060101010101" pitchFamily="49" charset="-122"/>
                    <a:ea typeface="仿宋" panose="02010609060101010101" pitchFamily="49" charset="-122"/>
                  </a:rPr>
                  <a:t>右手弯曲四指指向环路绕行方向，拇指所指方向为电流的正方向。</a:t>
                </a:r>
                <a:endParaRPr lang="en-US" altLang="zh-CN" sz="2600" kern="0" dirty="0">
                  <a:latin typeface="仿宋" panose="02010609060101010101" pitchFamily="49" charset="-122"/>
                  <a:ea typeface="仿宋" panose="02010609060101010101" pitchFamily="49" charset="-122"/>
                </a:endParaRPr>
              </a:p>
              <a:p>
                <a:pPr marL="0" indent="0">
                  <a:buFontTx/>
                  <a:buNone/>
                </a:pPr>
                <a:endParaRPr lang="en-US" altLang="zh-CN" sz="2600" kern="0" dirty="0" smtClean="0">
                  <a:latin typeface="仿宋" panose="02010609060101010101" pitchFamily="49" charset="-122"/>
                  <a:ea typeface="仿宋" panose="02010609060101010101" pitchFamily="49" charset="-122"/>
                </a:endParaRPr>
              </a:p>
            </p:txBody>
          </p:sp>
        </mc:Choice>
        <mc:Fallback xmlns="">
          <p:sp>
            <p:nvSpPr>
              <p:cNvPr id="3" name="内容占位符 2"/>
              <p:cNvSpPr txBox="1">
                <a:spLocks noRot="1" noChangeAspect="1" noMove="1" noResize="1" noEditPoints="1" noAdjustHandles="1" noChangeArrowheads="1" noChangeShapeType="1" noTextEdit="1"/>
              </p:cNvSpPr>
              <p:nvPr/>
            </p:nvSpPr>
            <p:spPr>
              <a:xfrm>
                <a:off x="665566" y="1227278"/>
                <a:ext cx="7668852" cy="5472608"/>
              </a:xfrm>
              <a:prstGeom prst="rect">
                <a:avLst/>
              </a:prstGeom>
              <a:blipFill rotWithShape="0">
                <a:blip r:embed="rId3"/>
                <a:stretch>
                  <a:fillRect l="-1669" t="-1448"/>
                </a:stretch>
              </a:blipFill>
            </p:spPr>
            <p:txBody>
              <a:bodyPr/>
              <a:lstStyle/>
              <a:p>
                <a:r>
                  <a:rPr lang="zh-CN" altLang="en-US">
                    <a:noFill/>
                  </a:rPr>
                  <a:t> </a:t>
                </a:r>
              </a:p>
            </p:txBody>
          </p:sp>
        </mc:Fallback>
      </mc:AlternateContent>
      <p:sp>
        <p:nvSpPr>
          <p:cNvPr id="4" name="标题 1"/>
          <p:cNvSpPr txBox="1">
            <a:spLocks/>
          </p:cNvSpPr>
          <p:nvPr/>
        </p:nvSpPr>
        <p:spPr>
          <a:xfrm>
            <a:off x="179512" y="476672"/>
            <a:ext cx="8640960" cy="792088"/>
          </a:xfrm>
          <a:prstGeom prst="rect">
            <a:avLst/>
          </a:prstGeom>
        </p:spPr>
        <p:txBody>
          <a:bodyPr>
            <a:norm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3200" b="1" kern="0" dirty="0" smtClean="0">
                <a:solidFill>
                  <a:srgbClr val="0000FF"/>
                </a:solidFill>
                <a:latin typeface="仿宋" panose="02010609060101010101" pitchFamily="49" charset="-122"/>
                <a:ea typeface="仿宋" panose="02010609060101010101" pitchFamily="49" charset="-122"/>
              </a:rPr>
              <a:t>三、安培环路定理</a:t>
            </a:r>
            <a:endParaRPr lang="zh-CN" altLang="en-US" sz="3200" b="1" kern="0" dirty="0">
              <a:solidFill>
                <a:srgbClr val="0000FF"/>
              </a:solidFill>
              <a:latin typeface="仿宋" panose="02010609060101010101" pitchFamily="49" charset="-122"/>
              <a:ea typeface="仿宋" panose="02010609060101010101" pitchFamily="49"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690368184"/>
              </p:ext>
            </p:extLst>
          </p:nvPr>
        </p:nvGraphicFramePr>
        <p:xfrm>
          <a:off x="2411760" y="2247364"/>
          <a:ext cx="2919413" cy="1008063"/>
        </p:xfrm>
        <a:graphic>
          <a:graphicData uri="http://schemas.openxmlformats.org/presentationml/2006/ole">
            <mc:AlternateContent xmlns:mc="http://schemas.openxmlformats.org/markup-compatibility/2006">
              <mc:Choice xmlns:v="urn:schemas-microsoft-com:vml" Requires="v">
                <p:oleObj spid="_x0000_s10290" name="Equation" r:id="rId4" imgW="1066680" imgH="368280" progId="Equation.DSMT4">
                  <p:embed/>
                </p:oleObj>
              </mc:Choice>
              <mc:Fallback>
                <p:oleObj name="Equation" r:id="rId4" imgW="1066680" imgH="368280" progId="Equation.DSMT4">
                  <p:embed/>
                  <p:pic>
                    <p:nvPicPr>
                      <p:cNvPr id="0" name=""/>
                      <p:cNvPicPr/>
                      <p:nvPr/>
                    </p:nvPicPr>
                    <p:blipFill>
                      <a:blip r:embed="rId5"/>
                      <a:stretch>
                        <a:fillRect/>
                      </a:stretch>
                    </p:blipFill>
                    <p:spPr>
                      <a:xfrm>
                        <a:off x="2411760" y="2247364"/>
                        <a:ext cx="2919413" cy="1008063"/>
                      </a:xfrm>
                      <a:prstGeom prst="rect">
                        <a:avLst/>
                      </a:prstGeom>
                    </p:spPr>
                  </p:pic>
                </p:oleObj>
              </mc:Fallback>
            </mc:AlternateContent>
          </a:graphicData>
        </a:graphic>
      </p:graphicFrame>
    </p:spTree>
    <p:extLst>
      <p:ext uri="{BB962C8B-B14F-4D97-AF65-F5344CB8AC3E}">
        <p14:creationId xmlns:p14="http://schemas.microsoft.com/office/powerpoint/2010/main" val="10810415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51</a:t>
            </a:fld>
            <a:endParaRPr lang="en-US" altLang="zh-CN"/>
          </a:p>
        </p:txBody>
      </p:sp>
      <p:sp>
        <p:nvSpPr>
          <p:cNvPr id="3" name="内容占位符 2"/>
          <p:cNvSpPr txBox="1">
            <a:spLocks/>
          </p:cNvSpPr>
          <p:nvPr/>
        </p:nvSpPr>
        <p:spPr>
          <a:xfrm>
            <a:off x="467544" y="764704"/>
            <a:ext cx="8208912" cy="3378984"/>
          </a:xfrm>
          <a:prstGeom prst="rect">
            <a:avLst/>
          </a:prstGeom>
        </p:spPr>
        <p:txBody>
          <a:bodyPr>
            <a:norm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zh-CN" altLang="en-US" sz="2600" kern="0" dirty="0" smtClean="0">
                <a:latin typeface="仿宋" panose="02010609060101010101" pitchFamily="49" charset="-122"/>
                <a:ea typeface="仿宋" panose="02010609060101010101" pitchFamily="49" charset="-122"/>
              </a:rPr>
              <a:t>以无限长载流直导线产生的磁场为例，说明安培环路定理：</a:t>
            </a:r>
            <a:endParaRPr lang="en-US" altLang="zh-CN" sz="2600" kern="0" dirty="0" smtClean="0">
              <a:latin typeface="仿宋" panose="02010609060101010101" pitchFamily="49" charset="-122"/>
              <a:ea typeface="仿宋" panose="02010609060101010101" pitchFamily="49" charset="-122"/>
            </a:endParaRPr>
          </a:p>
          <a:p>
            <a:pPr marL="0" indent="0">
              <a:buFontTx/>
              <a:buNone/>
            </a:pPr>
            <a:r>
              <a:rPr lang="zh-CN" altLang="en-US" sz="2600" kern="0" dirty="0">
                <a:latin typeface="仿宋" panose="02010609060101010101" pitchFamily="49" charset="-122"/>
                <a:ea typeface="仿宋" panose="02010609060101010101" pitchFamily="49" charset="-122"/>
              </a:rPr>
              <a:t> </a:t>
            </a:r>
            <a:r>
              <a:rPr lang="zh-CN" altLang="en-US" sz="2600" kern="0" dirty="0" smtClean="0">
                <a:latin typeface="仿宋" panose="02010609060101010101" pitchFamily="49" charset="-122"/>
                <a:ea typeface="仿宋" panose="02010609060101010101" pitchFamily="49" charset="-122"/>
              </a:rPr>
              <a:t> 真空中一无限长载流直导线产生的磁场：</a:t>
            </a:r>
            <a:endParaRPr lang="en-US" altLang="zh-CN" sz="2600" kern="0" dirty="0" smtClean="0">
              <a:latin typeface="仿宋" panose="02010609060101010101" pitchFamily="49" charset="-122"/>
              <a:ea typeface="仿宋" panose="02010609060101010101" pitchFamily="49" charset="-122"/>
            </a:endParaRPr>
          </a:p>
          <a:p>
            <a:pPr marL="0" indent="0">
              <a:buFontTx/>
              <a:buNone/>
            </a:pPr>
            <a:r>
              <a:rPr lang="en-US" altLang="zh-CN" sz="2600" kern="0" dirty="0">
                <a:latin typeface="仿宋" panose="02010609060101010101" pitchFamily="49" charset="-122"/>
                <a:ea typeface="仿宋" panose="02010609060101010101" pitchFamily="49" charset="-122"/>
              </a:rPr>
              <a:t>  </a:t>
            </a:r>
            <a:endParaRPr lang="en-US" altLang="zh-CN" sz="2600" kern="0" dirty="0" smtClean="0">
              <a:latin typeface="仿宋" panose="02010609060101010101" pitchFamily="49" charset="-122"/>
              <a:ea typeface="仿宋" panose="02010609060101010101" pitchFamily="49" charset="-122"/>
            </a:endParaRPr>
          </a:p>
          <a:p>
            <a:pPr marL="0" indent="0">
              <a:buFontTx/>
              <a:buNone/>
            </a:pPr>
            <a:endParaRPr lang="en-US" altLang="zh-CN" sz="2600" kern="0" dirty="0">
              <a:latin typeface="仿宋" panose="02010609060101010101" pitchFamily="49" charset="-122"/>
              <a:ea typeface="仿宋" panose="02010609060101010101" pitchFamily="49" charset="-122"/>
            </a:endParaRPr>
          </a:p>
          <a:p>
            <a:pPr marL="0" indent="0">
              <a:buFontTx/>
              <a:buNone/>
            </a:pPr>
            <a:endParaRPr lang="en-US" altLang="zh-CN" sz="2600" kern="0" dirty="0" smtClean="0">
              <a:latin typeface="仿宋" panose="02010609060101010101" pitchFamily="49" charset="-122"/>
              <a:ea typeface="仿宋" panose="02010609060101010101" pitchFamily="49" charset="-122"/>
            </a:endParaRPr>
          </a:p>
          <a:p>
            <a:pPr marL="0" indent="0">
              <a:buFontTx/>
              <a:buNone/>
            </a:pPr>
            <a:endParaRPr lang="en-US" altLang="zh-CN" sz="2600" kern="0" dirty="0">
              <a:latin typeface="仿宋" panose="02010609060101010101" pitchFamily="49" charset="-122"/>
              <a:ea typeface="仿宋" panose="02010609060101010101" pitchFamily="49" charset="-122"/>
            </a:endParaRPr>
          </a:p>
          <a:p>
            <a:pPr marL="0" indent="0">
              <a:buFontTx/>
              <a:buNone/>
            </a:pPr>
            <a:endParaRPr lang="en-US" altLang="zh-CN" sz="2600" kern="0" dirty="0" smtClean="0">
              <a:latin typeface="仿宋" panose="02010609060101010101" pitchFamily="49" charset="-122"/>
              <a:ea typeface="仿宋" panose="02010609060101010101" pitchFamily="49" charset="-122"/>
            </a:endParaRPr>
          </a:p>
          <a:p>
            <a:pPr marL="0" indent="0">
              <a:buFontTx/>
              <a:buNone/>
            </a:pPr>
            <a:endParaRPr lang="en-US" altLang="zh-CN" sz="2600" kern="0" dirty="0" smtClean="0">
              <a:latin typeface="仿宋" panose="02010609060101010101" pitchFamily="49" charset="-122"/>
              <a:ea typeface="仿宋" panose="02010609060101010101" pitchFamily="49" charset="-122"/>
            </a:endParaRPr>
          </a:p>
          <a:p>
            <a:pPr marL="0" indent="0">
              <a:buFontTx/>
              <a:buNone/>
            </a:pPr>
            <a:endParaRPr lang="en-US" altLang="zh-CN" sz="2600" kern="0" dirty="0" smtClean="0">
              <a:latin typeface="仿宋" panose="02010609060101010101" pitchFamily="49" charset="-122"/>
              <a:ea typeface="仿宋" panose="02010609060101010101" pitchFamily="49" charset="-122"/>
            </a:endParaRPr>
          </a:p>
          <a:p>
            <a:pPr marL="0" indent="0">
              <a:buFontTx/>
              <a:buNone/>
            </a:pPr>
            <a:endParaRPr lang="en-US" altLang="zh-CN" sz="2600" kern="0" dirty="0" smtClean="0">
              <a:latin typeface="仿宋" panose="02010609060101010101" pitchFamily="49" charset="-122"/>
              <a:ea typeface="仿宋" panose="02010609060101010101" pitchFamily="49" charset="-122"/>
            </a:endParaRPr>
          </a:p>
          <a:p>
            <a:pPr marL="0" indent="0">
              <a:buFontTx/>
              <a:buNone/>
            </a:pPr>
            <a:endParaRPr lang="en-US" altLang="zh-CN" sz="2600" kern="0" dirty="0" smtClean="0">
              <a:latin typeface="仿宋" panose="02010609060101010101" pitchFamily="49" charset="-122"/>
              <a:ea typeface="仿宋" panose="02010609060101010101" pitchFamily="49" charset="-122"/>
            </a:endParaRPr>
          </a:p>
          <a:p>
            <a:pPr marL="0" indent="0">
              <a:buFontTx/>
              <a:buNone/>
            </a:pPr>
            <a:endParaRPr lang="en-US" altLang="zh-CN" sz="2600" kern="0" dirty="0" smtClean="0">
              <a:latin typeface="仿宋" panose="02010609060101010101" pitchFamily="49" charset="-122"/>
              <a:ea typeface="仿宋" panose="02010609060101010101" pitchFamily="49" charset="-122"/>
            </a:endParaRPr>
          </a:p>
          <a:p>
            <a:pPr marL="0" indent="0">
              <a:buFontTx/>
              <a:buNone/>
            </a:pPr>
            <a:endParaRPr lang="en-US" altLang="zh-CN" sz="2600" kern="0" dirty="0">
              <a:latin typeface="仿宋" panose="02010609060101010101" pitchFamily="49" charset="-122"/>
              <a:ea typeface="仿宋" panose="02010609060101010101" pitchFamily="49" charset="-122"/>
            </a:endParaRPr>
          </a:p>
        </p:txBody>
      </p:sp>
      <p:pic>
        <p:nvPicPr>
          <p:cNvPr id="11281" name="Picture 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9912" y="2240868"/>
            <a:ext cx="1152128"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矩形 25"/>
          <p:cNvSpPr/>
          <p:nvPr/>
        </p:nvSpPr>
        <p:spPr>
          <a:xfrm>
            <a:off x="611560" y="3251136"/>
            <a:ext cx="5112568" cy="1023806"/>
          </a:xfrm>
          <a:prstGeom prst="rect">
            <a:avLst/>
          </a:prstGeom>
        </p:spPr>
        <p:txBody>
          <a:bodyPr wrap="square">
            <a:spAutoFit/>
          </a:bodyPr>
          <a:lstStyle/>
          <a:p>
            <a:pPr algn="l" eaLnBrk="0" hangingPunct="0">
              <a:lnSpc>
                <a:spcPct val="125000"/>
              </a:lnSpc>
              <a:spcBef>
                <a:spcPct val="20000"/>
              </a:spcBef>
            </a:pPr>
            <a:r>
              <a:rPr lang="zh-CN" altLang="en-US" sz="2600" kern="0" dirty="0" smtClean="0">
                <a:latin typeface="仿宋" panose="02010609060101010101" pitchFamily="49" charset="-122"/>
                <a:ea typeface="仿宋" panose="02010609060101010101" pitchFamily="49" charset="-122"/>
              </a:rPr>
              <a:t>（</a:t>
            </a:r>
            <a:r>
              <a:rPr lang="en-US" altLang="zh-CN" sz="2600" kern="0" dirty="0" smtClean="0">
                <a:latin typeface="仿宋" panose="02010609060101010101" pitchFamily="49" charset="-122"/>
                <a:ea typeface="仿宋" panose="02010609060101010101" pitchFamily="49" charset="-122"/>
              </a:rPr>
              <a:t>1</a:t>
            </a:r>
            <a:r>
              <a:rPr lang="zh-CN" altLang="en-US" sz="2600" kern="0" dirty="0" smtClean="0">
                <a:latin typeface="仿宋" panose="02010609060101010101" pitchFamily="49" charset="-122"/>
                <a:ea typeface="仿宋" panose="02010609060101010101" pitchFamily="49" charset="-122"/>
              </a:rPr>
              <a:t>）</a:t>
            </a:r>
            <a:r>
              <a:rPr lang="zh-CN" altLang="zh-CN" sz="2600" kern="0" dirty="0" smtClean="0">
                <a:latin typeface="仿宋" panose="02010609060101010101" pitchFamily="49" charset="-122"/>
                <a:ea typeface="仿宋" panose="02010609060101010101" pitchFamily="49" charset="-122"/>
              </a:rPr>
              <a:t>取</a:t>
            </a:r>
            <a:r>
              <a:rPr lang="zh-CN" altLang="zh-CN" sz="2600" kern="0" dirty="0">
                <a:latin typeface="仿宋" panose="02010609060101010101" pitchFamily="49" charset="-122"/>
                <a:ea typeface="仿宋" panose="02010609060101010101" pitchFamily="49" charset="-122"/>
              </a:rPr>
              <a:t>半径为</a:t>
            </a:r>
            <a:r>
              <a:rPr lang="en-US" altLang="zh-CN" sz="2600" kern="0" dirty="0">
                <a:latin typeface="仿宋" panose="02010609060101010101" pitchFamily="49" charset="-122"/>
                <a:ea typeface="仿宋" panose="02010609060101010101" pitchFamily="49" charset="-122"/>
              </a:rPr>
              <a:t>r</a:t>
            </a:r>
            <a:r>
              <a:rPr lang="zh-CN" altLang="zh-CN" sz="2600" kern="0" dirty="0">
                <a:latin typeface="仿宋" panose="02010609060101010101" pitchFamily="49" charset="-122"/>
                <a:ea typeface="仿宋" panose="02010609060101010101" pitchFamily="49" charset="-122"/>
              </a:rPr>
              <a:t>的磁感应线作为积分</a:t>
            </a:r>
            <a:r>
              <a:rPr lang="zh-CN" altLang="zh-CN" sz="2600" kern="0" dirty="0" smtClean="0">
                <a:latin typeface="仿宋" panose="02010609060101010101" pitchFamily="49" charset="-122"/>
                <a:ea typeface="仿宋" panose="02010609060101010101" pitchFamily="49" charset="-122"/>
              </a:rPr>
              <a:t>回路</a:t>
            </a:r>
            <a:r>
              <a:rPr lang="zh-CN" altLang="en-US" sz="2600" kern="0" dirty="0" smtClean="0">
                <a:latin typeface="仿宋" panose="02010609060101010101" pitchFamily="49" charset="-122"/>
                <a:ea typeface="仿宋" panose="02010609060101010101" pitchFamily="49" charset="-122"/>
              </a:rPr>
              <a:t>：</a:t>
            </a:r>
            <a:endParaRPr lang="zh-CN" altLang="en-US" sz="2600" kern="0" dirty="0">
              <a:latin typeface="仿宋" panose="02010609060101010101" pitchFamily="49" charset="-122"/>
              <a:ea typeface="仿宋" panose="02010609060101010101" pitchFamily="49" charset="-122"/>
            </a:endParaRPr>
          </a:p>
        </p:txBody>
      </p:sp>
      <p:pic>
        <p:nvPicPr>
          <p:cNvPr id="28" name="Picture 2" descr="E:\物理课件\大学物理_78\大学物理\2-14稳恒磁场2012\image4\4-5.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8144" y="2348880"/>
            <a:ext cx="2808312" cy="2106234"/>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p:cNvSpPr/>
          <p:nvPr/>
        </p:nvSpPr>
        <p:spPr>
          <a:xfrm>
            <a:off x="1533221" y="4386044"/>
            <a:ext cx="2852063" cy="492443"/>
          </a:xfrm>
          <a:prstGeom prst="rect">
            <a:avLst/>
          </a:prstGeom>
        </p:spPr>
        <p:txBody>
          <a:bodyPr wrap="none">
            <a:spAutoFit/>
          </a:bodyPr>
          <a:lstStyle/>
          <a:p>
            <a:r>
              <a:rPr lang="en-US" altLang="zh-CN" sz="2600" kern="0" dirty="0">
                <a:latin typeface="仿宋" panose="02010609060101010101" pitchFamily="49" charset="-122"/>
                <a:ea typeface="仿宋" panose="02010609060101010101" pitchFamily="49" charset="-122"/>
              </a:rPr>
              <a:t>B</a:t>
            </a:r>
            <a:r>
              <a:rPr lang="zh-CN" altLang="zh-CN" sz="2600" kern="0" dirty="0">
                <a:latin typeface="仿宋" panose="02010609060101010101" pitchFamily="49" charset="-122"/>
                <a:ea typeface="仿宋" panose="02010609060101010101" pitchFamily="49" charset="-122"/>
              </a:rPr>
              <a:t>与</a:t>
            </a:r>
            <a:r>
              <a:rPr lang="en-US" altLang="zh-CN" sz="2600" kern="0" dirty="0">
                <a:latin typeface="仿宋" panose="02010609060101010101" pitchFamily="49" charset="-122"/>
                <a:ea typeface="仿宋" panose="02010609060101010101" pitchFamily="49" charset="-122"/>
              </a:rPr>
              <a:t>dl</a:t>
            </a:r>
            <a:r>
              <a:rPr lang="zh-CN" altLang="zh-CN" sz="2600" kern="0" dirty="0">
                <a:latin typeface="仿宋" panose="02010609060101010101" pitchFamily="49" charset="-122"/>
                <a:ea typeface="仿宋" panose="02010609060101010101" pitchFamily="49" charset="-122"/>
              </a:rPr>
              <a:t>的夹角</a:t>
            </a:r>
            <a:r>
              <a:rPr lang="en-US" altLang="zh-CN" sz="2600" kern="0" dirty="0">
                <a:latin typeface="仿宋" panose="02010609060101010101" pitchFamily="49" charset="-122"/>
                <a:ea typeface="仿宋" panose="02010609060101010101" pitchFamily="49" charset="-122"/>
              </a:rPr>
              <a:t>θ</a:t>
            </a:r>
            <a:r>
              <a:rPr lang="zh-CN" altLang="zh-CN" sz="2600" kern="0" dirty="0">
                <a:latin typeface="仿宋" panose="02010609060101010101" pitchFamily="49" charset="-122"/>
                <a:ea typeface="仿宋" panose="02010609060101010101" pitchFamily="49" charset="-122"/>
              </a:rPr>
              <a:t>＝</a:t>
            </a:r>
            <a:r>
              <a:rPr lang="en-US" altLang="zh-CN" sz="2600" kern="0" dirty="0">
                <a:latin typeface="仿宋" panose="02010609060101010101" pitchFamily="49" charset="-122"/>
                <a:ea typeface="仿宋" panose="02010609060101010101" pitchFamily="49" charset="-122"/>
              </a:rPr>
              <a:t>0</a:t>
            </a:r>
            <a:endParaRPr lang="zh-CN" altLang="en-US" sz="2600" kern="0" dirty="0">
              <a:latin typeface="仿宋" panose="02010609060101010101" pitchFamily="49" charset="-122"/>
              <a:ea typeface="仿宋" panose="02010609060101010101" pitchFamily="49" charset="-122"/>
            </a:endParaRPr>
          </a:p>
        </p:txBody>
      </p:sp>
      <p:pic>
        <p:nvPicPr>
          <p:cNvPr id="11282" name="Picture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793" y="4989589"/>
            <a:ext cx="5440237" cy="819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95906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52</a:t>
            </a:fld>
            <a:endParaRPr lang="en-US" altLang="zh-CN"/>
          </a:p>
        </p:txBody>
      </p:sp>
      <p:pic>
        <p:nvPicPr>
          <p:cNvPr id="3" name="图片 2"/>
          <p:cNvPicPr>
            <a:picLocks noChangeAspect="1"/>
          </p:cNvPicPr>
          <p:nvPr/>
        </p:nvPicPr>
        <p:blipFill>
          <a:blip r:embed="rId3"/>
          <a:stretch>
            <a:fillRect/>
          </a:stretch>
        </p:blipFill>
        <p:spPr>
          <a:xfrm>
            <a:off x="5820258" y="3320988"/>
            <a:ext cx="2871455" cy="2124236"/>
          </a:xfrm>
          <a:prstGeom prst="rect">
            <a:avLst/>
          </a:prstGeom>
        </p:spPr>
      </p:pic>
      <p:graphicFrame>
        <p:nvGraphicFramePr>
          <p:cNvPr id="4" name="Object 7"/>
          <p:cNvGraphicFramePr>
            <a:graphicFrameLocks noChangeAspect="1"/>
          </p:cNvGraphicFramePr>
          <p:nvPr>
            <p:extLst>
              <p:ext uri="{D42A27DB-BD31-4B8C-83A1-F6EECF244321}">
                <p14:modId xmlns:p14="http://schemas.microsoft.com/office/powerpoint/2010/main" val="1201172168"/>
              </p:ext>
            </p:extLst>
          </p:nvPr>
        </p:nvGraphicFramePr>
        <p:xfrm>
          <a:off x="1113510" y="2699525"/>
          <a:ext cx="3608388" cy="1004887"/>
        </p:xfrm>
        <a:graphic>
          <a:graphicData uri="http://schemas.openxmlformats.org/presentationml/2006/ole">
            <mc:AlternateContent xmlns:mc="http://schemas.openxmlformats.org/markup-compatibility/2006">
              <mc:Choice xmlns:v="urn:schemas-microsoft-com:vml" Requires="v">
                <p:oleObj spid="_x0000_s13494" name="Equation" r:id="rId4" imgW="1434960" imgH="393480" progId="Equation.DSMT4">
                  <p:embed/>
                </p:oleObj>
              </mc:Choice>
              <mc:Fallback>
                <p:oleObj name="Equation" r:id="rId4" imgW="1434960" imgH="393480" progId="Equation.DSMT4">
                  <p:embed/>
                  <p:pic>
                    <p:nvPicPr>
                      <p:cNvPr id="0" name=""/>
                      <p:cNvPicPr>
                        <a:picLocks noChangeAspect="1" noChangeArrowheads="1"/>
                      </p:cNvPicPr>
                      <p:nvPr/>
                    </p:nvPicPr>
                    <p:blipFill>
                      <a:blip r:embed="rId5"/>
                      <a:srcRect/>
                      <a:stretch>
                        <a:fillRect/>
                      </a:stretch>
                    </p:blipFill>
                    <p:spPr bwMode="auto">
                      <a:xfrm>
                        <a:off x="1113510" y="2699525"/>
                        <a:ext cx="3608388" cy="1004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3"/>
          <p:cNvGraphicFramePr>
            <a:graphicFrameLocks noChangeAspect="1"/>
          </p:cNvGraphicFramePr>
          <p:nvPr>
            <p:extLst>
              <p:ext uri="{D42A27DB-BD31-4B8C-83A1-F6EECF244321}">
                <p14:modId xmlns:p14="http://schemas.microsoft.com/office/powerpoint/2010/main" val="2412867731"/>
              </p:ext>
            </p:extLst>
          </p:nvPr>
        </p:nvGraphicFramePr>
        <p:xfrm>
          <a:off x="1113510" y="5151437"/>
          <a:ext cx="4262437" cy="1096963"/>
        </p:xfrm>
        <a:graphic>
          <a:graphicData uri="http://schemas.openxmlformats.org/presentationml/2006/ole">
            <mc:AlternateContent xmlns:mc="http://schemas.openxmlformats.org/markup-compatibility/2006">
              <mc:Choice xmlns:v="urn:schemas-microsoft-com:vml" Requires="v">
                <p:oleObj spid="_x0000_s13495" name="Equation" r:id="rId6" imgW="1892160" imgH="457200" progId="Equation.DSMT4">
                  <p:embed/>
                </p:oleObj>
              </mc:Choice>
              <mc:Fallback>
                <p:oleObj name="Equation" r:id="rId6" imgW="1892160" imgH="457200" progId="Equation.DSMT4">
                  <p:embed/>
                  <p:pic>
                    <p:nvPicPr>
                      <p:cNvPr id="0" name=""/>
                      <p:cNvPicPr>
                        <a:picLocks noChangeAspect="1" noChangeArrowheads="1"/>
                      </p:cNvPicPr>
                      <p:nvPr/>
                    </p:nvPicPr>
                    <p:blipFill>
                      <a:blip r:embed="rId7"/>
                      <a:srcRect/>
                      <a:stretch>
                        <a:fillRect/>
                      </a:stretch>
                    </p:blipFill>
                    <p:spPr bwMode="auto">
                      <a:xfrm>
                        <a:off x="1113510" y="5151437"/>
                        <a:ext cx="4262437" cy="109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2"/>
          <p:cNvSpPr txBox="1">
            <a:spLocks noChangeArrowheads="1"/>
          </p:cNvSpPr>
          <p:nvPr/>
        </p:nvSpPr>
        <p:spPr bwMode="auto">
          <a:xfrm>
            <a:off x="595585" y="746465"/>
            <a:ext cx="52165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tIns="0" rIns="18000" bIns="0">
            <a:spAutoFit/>
          </a:bodyPr>
          <a:lstStyle>
            <a:lvl1pPr marL="457200" indent="-457200" algn="l">
              <a:defRPr kumimoji="1" sz="2400">
                <a:solidFill>
                  <a:schemeClr val="tx1"/>
                </a:solidFill>
                <a:latin typeface="Times New Roman" pitchFamily="18" charset="0"/>
                <a:ea typeface="宋体" charset="-122"/>
              </a:defRPr>
            </a:lvl1pPr>
            <a:lvl2pPr marL="914400" indent="-457200" algn="l">
              <a:defRPr kumimoji="1" sz="2400">
                <a:solidFill>
                  <a:schemeClr val="tx1"/>
                </a:solidFill>
                <a:latin typeface="Times New Roman" pitchFamily="18" charset="0"/>
                <a:ea typeface="宋体" charset="-122"/>
              </a:defRPr>
            </a:lvl2pPr>
            <a:lvl3pPr marL="1371600" indent="-457200" algn="l">
              <a:defRPr kumimoji="1" sz="2400">
                <a:solidFill>
                  <a:schemeClr val="tx1"/>
                </a:solidFill>
                <a:latin typeface="Times New Roman" pitchFamily="18" charset="0"/>
                <a:ea typeface="宋体" charset="-122"/>
              </a:defRPr>
            </a:lvl3pPr>
            <a:lvl4pPr marL="1828800" indent="-457200" algn="l">
              <a:defRPr kumimoji="1" sz="2400">
                <a:solidFill>
                  <a:schemeClr val="tx1"/>
                </a:solidFill>
                <a:latin typeface="Times New Roman" pitchFamily="18" charset="0"/>
                <a:ea typeface="宋体" charset="-122"/>
              </a:defRPr>
            </a:lvl4pPr>
            <a:lvl5pPr marL="2286000" indent="-457200" algn="l">
              <a:defRPr kumimoji="1" sz="2400">
                <a:solidFill>
                  <a:schemeClr val="tx1"/>
                </a:solidFill>
                <a:latin typeface="Times New Roman" pitchFamily="18" charset="0"/>
                <a:ea typeface="宋体" charset="-122"/>
              </a:defRPr>
            </a:lvl5pPr>
            <a:lvl6pPr marL="2743200" indent="-457200" fontAlgn="base">
              <a:spcBef>
                <a:spcPct val="0"/>
              </a:spcBef>
              <a:spcAft>
                <a:spcPct val="0"/>
              </a:spcAft>
              <a:defRPr kumimoji="1" sz="2400">
                <a:solidFill>
                  <a:schemeClr val="tx1"/>
                </a:solidFill>
                <a:latin typeface="Times New Roman" pitchFamily="18" charset="0"/>
                <a:ea typeface="宋体" charset="-122"/>
              </a:defRPr>
            </a:lvl6pPr>
            <a:lvl7pPr marL="3200400" indent="-457200" fontAlgn="base">
              <a:spcBef>
                <a:spcPct val="0"/>
              </a:spcBef>
              <a:spcAft>
                <a:spcPct val="0"/>
              </a:spcAft>
              <a:defRPr kumimoji="1" sz="2400">
                <a:solidFill>
                  <a:schemeClr val="tx1"/>
                </a:solidFill>
                <a:latin typeface="Times New Roman" pitchFamily="18" charset="0"/>
                <a:ea typeface="宋体" charset="-122"/>
              </a:defRPr>
            </a:lvl7pPr>
            <a:lvl8pPr marL="3657600" indent="-457200" fontAlgn="base">
              <a:spcBef>
                <a:spcPct val="0"/>
              </a:spcBef>
              <a:spcAft>
                <a:spcPct val="0"/>
              </a:spcAft>
              <a:defRPr kumimoji="1" sz="2400">
                <a:solidFill>
                  <a:schemeClr val="tx1"/>
                </a:solidFill>
                <a:latin typeface="Times New Roman" pitchFamily="18" charset="0"/>
                <a:ea typeface="宋体" charset="-122"/>
              </a:defRPr>
            </a:lvl8pPr>
            <a:lvl9pPr marL="4114800" indent="-457200" fontAlgn="base">
              <a:spcBef>
                <a:spcPct val="0"/>
              </a:spcBef>
              <a:spcAft>
                <a:spcPct val="0"/>
              </a:spcAft>
              <a:defRPr kumimoji="1" sz="2400">
                <a:solidFill>
                  <a:schemeClr val="tx1"/>
                </a:solidFill>
                <a:latin typeface="Times New Roman" pitchFamily="18" charset="0"/>
                <a:ea typeface="宋体" charset="-122"/>
              </a:defRPr>
            </a:lvl9pPr>
          </a:lstStyle>
          <a:p>
            <a:pPr marL="620713" indent="-620713">
              <a:buNone/>
            </a:pPr>
            <a:r>
              <a:rPr lang="zh-CN" altLang="en-US" sz="2600" kern="0" dirty="0">
                <a:solidFill>
                  <a:srgbClr val="000000"/>
                </a:solidFill>
                <a:latin typeface="仿宋" panose="02010609060101010101" pitchFamily="49" charset="-122"/>
                <a:ea typeface="仿宋" panose="02010609060101010101" pitchFamily="49" charset="-122"/>
              </a:rPr>
              <a:t>（</a:t>
            </a:r>
            <a:r>
              <a:rPr kumimoji="1" lang="en-US" altLang="zh-CN" sz="2600" b="0" i="0" u="none" strike="noStrike" kern="0" cap="none" spc="0" normalizeH="0" baseline="0" noProof="0" dirty="0" smtClean="0">
                <a:ln>
                  <a:noFill/>
                </a:ln>
                <a:solidFill>
                  <a:srgbClr val="000000"/>
                </a:solidFill>
                <a:effectLst/>
                <a:uLnTx/>
                <a:uFillTx/>
                <a:latin typeface="仿宋" panose="02010609060101010101" pitchFamily="49" charset="-122"/>
                <a:ea typeface="仿宋" panose="02010609060101010101" pitchFamily="49" charset="-122"/>
              </a:rPr>
              <a:t>2</a:t>
            </a:r>
            <a:r>
              <a:rPr kumimoji="1" lang="zh-CN" altLang="en-US" sz="2600" b="0" i="0" u="none" strike="noStrike" kern="0" cap="none" spc="0" normalizeH="0" baseline="0" noProof="0" dirty="0" smtClean="0">
                <a:ln>
                  <a:noFill/>
                </a:ln>
                <a:solidFill>
                  <a:srgbClr val="000000"/>
                </a:solidFill>
                <a:effectLst/>
                <a:uLnTx/>
                <a:uFillTx/>
                <a:latin typeface="仿宋" panose="02010609060101010101" pitchFamily="49" charset="-122"/>
                <a:ea typeface="仿宋" panose="02010609060101010101" pitchFamily="49" charset="-122"/>
              </a:rPr>
              <a:t>）</a:t>
            </a:r>
            <a:r>
              <a:rPr lang="zh-CN" altLang="en-US" sz="2600" dirty="0">
                <a:latin typeface="仿宋" panose="02010609060101010101" pitchFamily="49" charset="-122"/>
                <a:ea typeface="仿宋" panose="02010609060101010101" pitchFamily="49" charset="-122"/>
              </a:rPr>
              <a:t>如果积分回路为任意回路：</a:t>
            </a:r>
          </a:p>
        </p:txBody>
      </p:sp>
      <p:pic>
        <p:nvPicPr>
          <p:cNvPr id="10" name="图片 9"/>
          <p:cNvPicPr>
            <a:picLocks noChangeAspect="1"/>
          </p:cNvPicPr>
          <p:nvPr/>
        </p:nvPicPr>
        <p:blipFill>
          <a:blip r:embed="rId8"/>
          <a:stretch>
            <a:fillRect/>
          </a:stretch>
        </p:blipFill>
        <p:spPr>
          <a:xfrm>
            <a:off x="5820258" y="1506690"/>
            <a:ext cx="3113008" cy="1192835"/>
          </a:xfrm>
          <a:prstGeom prst="rect">
            <a:avLst/>
          </a:prstGeom>
        </p:spPr>
      </p:pic>
      <p:graphicFrame>
        <p:nvGraphicFramePr>
          <p:cNvPr id="12" name="对象 11"/>
          <p:cNvGraphicFramePr>
            <a:graphicFrameLocks noChangeAspect="1"/>
          </p:cNvGraphicFramePr>
          <p:nvPr>
            <p:extLst>
              <p:ext uri="{D42A27DB-BD31-4B8C-83A1-F6EECF244321}">
                <p14:modId xmlns:p14="http://schemas.microsoft.com/office/powerpoint/2010/main" val="3051566697"/>
              </p:ext>
            </p:extLst>
          </p:nvPr>
        </p:nvGraphicFramePr>
        <p:xfrm>
          <a:off x="1154803" y="1520788"/>
          <a:ext cx="4298517" cy="979809"/>
        </p:xfrm>
        <a:graphic>
          <a:graphicData uri="http://schemas.openxmlformats.org/presentationml/2006/ole">
            <mc:AlternateContent xmlns:mc="http://schemas.openxmlformats.org/markup-compatibility/2006">
              <mc:Choice xmlns:v="urn:schemas-microsoft-com:vml" Requires="v">
                <p:oleObj spid="_x0000_s13496" name="Equation" r:id="rId9" imgW="1726920" imgH="393480" progId="Equation.DSMT4">
                  <p:embed/>
                </p:oleObj>
              </mc:Choice>
              <mc:Fallback>
                <p:oleObj name="Equation" r:id="rId9" imgW="1726920" imgH="393480" progId="Equation.DSMT4">
                  <p:embed/>
                  <p:pic>
                    <p:nvPicPr>
                      <p:cNvPr id="0" name=""/>
                      <p:cNvPicPr/>
                      <p:nvPr/>
                    </p:nvPicPr>
                    <p:blipFill>
                      <a:blip r:embed="rId10"/>
                      <a:stretch>
                        <a:fillRect/>
                      </a:stretch>
                    </p:blipFill>
                    <p:spPr>
                      <a:xfrm>
                        <a:off x="1154803" y="1520788"/>
                        <a:ext cx="4298517" cy="979809"/>
                      </a:xfrm>
                      <a:prstGeom prst="rect">
                        <a:avLst/>
                      </a:prstGeom>
                    </p:spPr>
                  </p:pic>
                </p:oleObj>
              </mc:Fallback>
            </mc:AlternateContent>
          </a:graphicData>
        </a:graphic>
      </p:graphicFrame>
      <p:graphicFrame>
        <p:nvGraphicFramePr>
          <p:cNvPr id="13" name="Object 10"/>
          <p:cNvGraphicFramePr>
            <a:graphicFrameLocks noChangeAspect="1"/>
          </p:cNvGraphicFramePr>
          <p:nvPr>
            <p:extLst>
              <p:ext uri="{D42A27DB-BD31-4B8C-83A1-F6EECF244321}">
                <p14:modId xmlns:p14="http://schemas.microsoft.com/office/powerpoint/2010/main" val="3697351752"/>
              </p:ext>
            </p:extLst>
          </p:nvPr>
        </p:nvGraphicFramePr>
        <p:xfrm>
          <a:off x="1161497" y="3896579"/>
          <a:ext cx="4176464" cy="1024778"/>
        </p:xfrm>
        <a:graphic>
          <a:graphicData uri="http://schemas.openxmlformats.org/presentationml/2006/ole">
            <mc:AlternateContent xmlns:mc="http://schemas.openxmlformats.org/markup-compatibility/2006">
              <mc:Choice xmlns:v="urn:schemas-microsoft-com:vml" Requires="v">
                <p:oleObj spid="_x0000_s13497" name="Equation" r:id="rId11" imgW="1612800" imgH="393480" progId="Equation.DSMT4">
                  <p:embed/>
                </p:oleObj>
              </mc:Choice>
              <mc:Fallback>
                <p:oleObj name="Equation" r:id="rId11" imgW="1612800" imgH="393480" progId="Equation.DSMT4">
                  <p:embed/>
                  <p:pic>
                    <p:nvPicPr>
                      <p:cNvPr id="0" name=""/>
                      <p:cNvPicPr>
                        <a:picLocks noChangeAspect="1" noChangeArrowheads="1"/>
                      </p:cNvPicPr>
                      <p:nvPr/>
                    </p:nvPicPr>
                    <p:blipFill>
                      <a:blip r:embed="rId12"/>
                      <a:srcRect/>
                      <a:stretch>
                        <a:fillRect/>
                      </a:stretch>
                    </p:blipFill>
                    <p:spPr bwMode="auto">
                      <a:xfrm>
                        <a:off x="1161497" y="3896579"/>
                        <a:ext cx="4176464" cy="102477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534078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53</a:t>
            </a:fld>
            <a:endParaRPr lang="en-US" altLang="zh-CN"/>
          </a:p>
        </p:txBody>
      </p:sp>
      <p:pic>
        <p:nvPicPr>
          <p:cNvPr id="3" name="图片 2"/>
          <p:cNvPicPr>
            <a:picLocks noChangeAspect="1"/>
          </p:cNvPicPr>
          <p:nvPr/>
        </p:nvPicPr>
        <p:blipFill>
          <a:blip r:embed="rId3"/>
          <a:stretch>
            <a:fillRect/>
          </a:stretch>
        </p:blipFill>
        <p:spPr>
          <a:xfrm>
            <a:off x="6281737" y="853712"/>
            <a:ext cx="2447925" cy="4029075"/>
          </a:xfrm>
          <a:prstGeom prst="rect">
            <a:avLst/>
          </a:prstGeom>
        </p:spPr>
      </p:pic>
      <p:pic>
        <p:nvPicPr>
          <p:cNvPr id="4" name="图片 3"/>
          <p:cNvPicPr>
            <a:picLocks noChangeAspect="1"/>
          </p:cNvPicPr>
          <p:nvPr/>
        </p:nvPicPr>
        <p:blipFill>
          <a:blip r:embed="rId4"/>
          <a:stretch>
            <a:fillRect/>
          </a:stretch>
        </p:blipFill>
        <p:spPr>
          <a:xfrm>
            <a:off x="7200292" y="5218431"/>
            <a:ext cx="781050" cy="495300"/>
          </a:xfrm>
          <a:prstGeom prst="rect">
            <a:avLst/>
          </a:prstGeom>
        </p:spPr>
      </p:pic>
      <p:sp>
        <p:nvSpPr>
          <p:cNvPr id="5" name="Text Box 2"/>
          <p:cNvSpPr txBox="1">
            <a:spLocks noChangeArrowheads="1"/>
          </p:cNvSpPr>
          <p:nvPr/>
        </p:nvSpPr>
        <p:spPr bwMode="auto">
          <a:xfrm>
            <a:off x="564370" y="548680"/>
            <a:ext cx="5216525"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tIns="0" rIns="18000" bIns="0">
            <a:spAutoFit/>
          </a:bodyPr>
          <a:lstStyle>
            <a:lvl1pPr marL="457200" indent="-457200" algn="l">
              <a:defRPr kumimoji="1" sz="2400">
                <a:solidFill>
                  <a:schemeClr val="tx1"/>
                </a:solidFill>
                <a:latin typeface="Times New Roman" pitchFamily="18" charset="0"/>
                <a:ea typeface="宋体" charset="-122"/>
              </a:defRPr>
            </a:lvl1pPr>
            <a:lvl2pPr marL="914400" indent="-457200" algn="l">
              <a:defRPr kumimoji="1" sz="2400">
                <a:solidFill>
                  <a:schemeClr val="tx1"/>
                </a:solidFill>
                <a:latin typeface="Times New Roman" pitchFamily="18" charset="0"/>
                <a:ea typeface="宋体" charset="-122"/>
              </a:defRPr>
            </a:lvl2pPr>
            <a:lvl3pPr marL="1371600" indent="-457200" algn="l">
              <a:defRPr kumimoji="1" sz="2400">
                <a:solidFill>
                  <a:schemeClr val="tx1"/>
                </a:solidFill>
                <a:latin typeface="Times New Roman" pitchFamily="18" charset="0"/>
                <a:ea typeface="宋体" charset="-122"/>
              </a:defRPr>
            </a:lvl3pPr>
            <a:lvl4pPr marL="1828800" indent="-457200" algn="l">
              <a:defRPr kumimoji="1" sz="2400">
                <a:solidFill>
                  <a:schemeClr val="tx1"/>
                </a:solidFill>
                <a:latin typeface="Times New Roman" pitchFamily="18" charset="0"/>
                <a:ea typeface="宋体" charset="-122"/>
              </a:defRPr>
            </a:lvl4pPr>
            <a:lvl5pPr marL="2286000" indent="-457200" algn="l">
              <a:defRPr kumimoji="1" sz="2400">
                <a:solidFill>
                  <a:schemeClr val="tx1"/>
                </a:solidFill>
                <a:latin typeface="Times New Roman" pitchFamily="18" charset="0"/>
                <a:ea typeface="宋体" charset="-122"/>
              </a:defRPr>
            </a:lvl5pPr>
            <a:lvl6pPr marL="2743200" indent="-457200" fontAlgn="base">
              <a:spcBef>
                <a:spcPct val="0"/>
              </a:spcBef>
              <a:spcAft>
                <a:spcPct val="0"/>
              </a:spcAft>
              <a:defRPr kumimoji="1" sz="2400">
                <a:solidFill>
                  <a:schemeClr val="tx1"/>
                </a:solidFill>
                <a:latin typeface="Times New Roman" pitchFamily="18" charset="0"/>
                <a:ea typeface="宋体" charset="-122"/>
              </a:defRPr>
            </a:lvl6pPr>
            <a:lvl7pPr marL="3200400" indent="-457200" fontAlgn="base">
              <a:spcBef>
                <a:spcPct val="0"/>
              </a:spcBef>
              <a:spcAft>
                <a:spcPct val="0"/>
              </a:spcAft>
              <a:defRPr kumimoji="1" sz="2400">
                <a:solidFill>
                  <a:schemeClr val="tx1"/>
                </a:solidFill>
                <a:latin typeface="Times New Roman" pitchFamily="18" charset="0"/>
                <a:ea typeface="宋体" charset="-122"/>
              </a:defRPr>
            </a:lvl7pPr>
            <a:lvl8pPr marL="3657600" indent="-457200" fontAlgn="base">
              <a:spcBef>
                <a:spcPct val="0"/>
              </a:spcBef>
              <a:spcAft>
                <a:spcPct val="0"/>
              </a:spcAft>
              <a:defRPr kumimoji="1" sz="2400">
                <a:solidFill>
                  <a:schemeClr val="tx1"/>
                </a:solidFill>
                <a:latin typeface="Times New Roman" pitchFamily="18" charset="0"/>
                <a:ea typeface="宋体" charset="-122"/>
              </a:defRPr>
            </a:lvl8pPr>
            <a:lvl9pPr marL="4114800" indent="-457200" fontAlgn="base">
              <a:spcBef>
                <a:spcPct val="0"/>
              </a:spcBef>
              <a:spcAft>
                <a:spcPct val="0"/>
              </a:spcAft>
              <a:defRPr kumimoji="1" sz="2400">
                <a:solidFill>
                  <a:schemeClr val="tx1"/>
                </a:solidFill>
                <a:latin typeface="Times New Roman" pitchFamily="18" charset="0"/>
                <a:ea typeface="宋体" charset="-122"/>
              </a:defRPr>
            </a:lvl9pPr>
          </a:lstStyle>
          <a:p>
            <a:pPr marL="620713" indent="-620713">
              <a:buNone/>
            </a:pPr>
            <a:r>
              <a:rPr lang="zh-CN" altLang="en-US" sz="2600" kern="0" dirty="0" smtClean="0">
                <a:solidFill>
                  <a:srgbClr val="000000"/>
                </a:solidFill>
                <a:latin typeface="仿宋" panose="02010609060101010101" pitchFamily="49" charset="-122"/>
                <a:ea typeface="仿宋" panose="02010609060101010101" pitchFamily="49" charset="-122"/>
              </a:rPr>
              <a:t>（</a:t>
            </a:r>
            <a:r>
              <a:rPr kumimoji="1" lang="en-US" altLang="zh-CN" sz="2600" b="0" i="0" u="none" strike="noStrike" kern="0" cap="none" spc="0" normalizeH="0" baseline="0" noProof="0" dirty="0" smtClean="0">
                <a:ln>
                  <a:noFill/>
                </a:ln>
                <a:solidFill>
                  <a:srgbClr val="000000"/>
                </a:solidFill>
                <a:effectLst/>
                <a:uLnTx/>
                <a:uFillTx/>
                <a:latin typeface="仿宋" panose="02010609060101010101" pitchFamily="49" charset="-122"/>
                <a:ea typeface="仿宋" panose="02010609060101010101" pitchFamily="49" charset="-122"/>
              </a:rPr>
              <a:t>3</a:t>
            </a:r>
            <a:r>
              <a:rPr kumimoji="1" lang="zh-CN" altLang="en-US" sz="2600" b="0" i="0" u="none" strike="noStrike" kern="0" cap="none" spc="0" normalizeH="0" baseline="0" noProof="0" dirty="0" smtClean="0">
                <a:ln>
                  <a:noFill/>
                </a:ln>
                <a:solidFill>
                  <a:srgbClr val="000000"/>
                </a:solidFill>
                <a:effectLst/>
                <a:uLnTx/>
                <a:uFillTx/>
                <a:latin typeface="仿宋" panose="02010609060101010101" pitchFamily="49" charset="-122"/>
                <a:ea typeface="仿宋" panose="02010609060101010101" pitchFamily="49" charset="-122"/>
              </a:rPr>
              <a:t>）</a:t>
            </a:r>
            <a:r>
              <a:rPr lang="zh-CN" altLang="en-US" sz="2600" dirty="0" smtClean="0">
                <a:latin typeface="仿宋" panose="02010609060101010101" pitchFamily="49" charset="-122"/>
                <a:ea typeface="仿宋" panose="02010609060101010101" pitchFamily="49" charset="-122"/>
              </a:rPr>
              <a:t>一</a:t>
            </a:r>
            <a:r>
              <a:rPr lang="zh-CN" altLang="en-US" sz="2600" dirty="0">
                <a:latin typeface="仿宋" panose="02010609060101010101" pitchFamily="49" charset="-122"/>
                <a:ea typeface="仿宋" panose="02010609060101010101" pitchFamily="49" charset="-122"/>
              </a:rPr>
              <a:t>无限长载流直</a:t>
            </a:r>
            <a:r>
              <a:rPr lang="zh-CN" altLang="en-US" sz="2600" dirty="0" smtClean="0">
                <a:latin typeface="仿宋" panose="02010609060101010101" pitchFamily="49" charset="-122"/>
                <a:ea typeface="仿宋" panose="02010609060101010101" pitchFamily="49" charset="-122"/>
              </a:rPr>
              <a:t>导线未穿过</a:t>
            </a:r>
            <a:r>
              <a:rPr lang="zh-CN" altLang="en-US" sz="2600" dirty="0">
                <a:latin typeface="仿宋" panose="02010609060101010101" pitchFamily="49" charset="-122"/>
                <a:ea typeface="仿宋" panose="02010609060101010101" pitchFamily="49" charset="-122"/>
              </a:rPr>
              <a:t>环路 </a:t>
            </a:r>
            <a:r>
              <a:rPr lang="en-US" altLang="zh-CN" sz="2600" dirty="0" smtClean="0">
                <a:latin typeface="仿宋" panose="02010609060101010101" pitchFamily="49" charset="-122"/>
                <a:ea typeface="仿宋" panose="02010609060101010101" pitchFamily="49" charset="-122"/>
              </a:rPr>
              <a:t>L </a:t>
            </a:r>
            <a:r>
              <a:rPr lang="zh-CN" altLang="en-US" sz="2600" dirty="0">
                <a:latin typeface="仿宋" panose="02010609060101010101" pitchFamily="49" charset="-122"/>
                <a:ea typeface="仿宋" panose="02010609060101010101" pitchFamily="49" charset="-122"/>
              </a:rPr>
              <a:t>：</a:t>
            </a:r>
          </a:p>
        </p:txBody>
      </p:sp>
      <p:graphicFrame>
        <p:nvGraphicFramePr>
          <p:cNvPr id="6" name="Object 21"/>
          <p:cNvGraphicFramePr>
            <a:graphicFrameLocks noChangeAspect="1"/>
          </p:cNvGraphicFramePr>
          <p:nvPr>
            <p:extLst>
              <p:ext uri="{D42A27DB-BD31-4B8C-83A1-F6EECF244321}">
                <p14:modId xmlns:p14="http://schemas.microsoft.com/office/powerpoint/2010/main" val="2464480435"/>
              </p:ext>
            </p:extLst>
          </p:nvPr>
        </p:nvGraphicFramePr>
        <p:xfrm>
          <a:off x="657982" y="1594180"/>
          <a:ext cx="4378325" cy="936625"/>
        </p:xfrm>
        <a:graphic>
          <a:graphicData uri="http://schemas.openxmlformats.org/presentationml/2006/ole">
            <mc:AlternateContent xmlns:mc="http://schemas.openxmlformats.org/markup-compatibility/2006">
              <mc:Choice xmlns:v="urn:schemas-microsoft-com:vml" Requires="v">
                <p:oleObj spid="_x0000_s12437" name="公式" r:id="rId5" imgW="1892160" imgH="393480" progId="Equation.3">
                  <p:embed/>
                </p:oleObj>
              </mc:Choice>
              <mc:Fallback>
                <p:oleObj name="公式" r:id="rId5" imgW="1892160" imgH="393480" progId="Equation.3">
                  <p:embed/>
                  <p:pic>
                    <p:nvPicPr>
                      <p:cNvPr id="0" name=""/>
                      <p:cNvPicPr>
                        <a:picLocks noChangeAspect="1" noChangeArrowheads="1"/>
                      </p:cNvPicPr>
                      <p:nvPr/>
                    </p:nvPicPr>
                    <p:blipFill>
                      <a:blip r:embed="rId6"/>
                      <a:srcRect/>
                      <a:stretch>
                        <a:fillRect/>
                      </a:stretch>
                    </p:blipFill>
                    <p:spPr bwMode="auto">
                      <a:xfrm>
                        <a:off x="657982" y="1594180"/>
                        <a:ext cx="4378325"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22"/>
          <p:cNvGraphicFramePr>
            <a:graphicFrameLocks noChangeAspect="1"/>
          </p:cNvGraphicFramePr>
          <p:nvPr>
            <p:extLst>
              <p:ext uri="{D42A27DB-BD31-4B8C-83A1-F6EECF244321}">
                <p14:modId xmlns:p14="http://schemas.microsoft.com/office/powerpoint/2010/main" val="878369491"/>
              </p:ext>
            </p:extLst>
          </p:nvPr>
        </p:nvGraphicFramePr>
        <p:xfrm>
          <a:off x="727833" y="2423227"/>
          <a:ext cx="4478338" cy="1914525"/>
        </p:xfrm>
        <a:graphic>
          <a:graphicData uri="http://schemas.openxmlformats.org/presentationml/2006/ole">
            <mc:AlternateContent xmlns:mc="http://schemas.openxmlformats.org/markup-compatibility/2006">
              <mc:Choice xmlns:v="urn:schemas-microsoft-com:vml" Requires="v">
                <p:oleObj spid="_x0000_s12438" name="Equation" r:id="rId7" imgW="1638000" imgH="812520" progId="Equation.DSMT4">
                  <p:embed/>
                </p:oleObj>
              </mc:Choice>
              <mc:Fallback>
                <p:oleObj name="Equation" r:id="rId7" imgW="1638000" imgH="812520" progId="Equation.DSMT4">
                  <p:embed/>
                  <p:pic>
                    <p:nvPicPr>
                      <p:cNvPr id="0" name=""/>
                      <p:cNvPicPr>
                        <a:picLocks noChangeAspect="1" noChangeArrowheads="1"/>
                      </p:cNvPicPr>
                      <p:nvPr/>
                    </p:nvPicPr>
                    <p:blipFill>
                      <a:blip r:embed="rId8"/>
                      <a:srcRect/>
                      <a:stretch>
                        <a:fillRect/>
                      </a:stretch>
                    </p:blipFill>
                    <p:spPr bwMode="auto">
                      <a:xfrm>
                        <a:off x="727833" y="2423227"/>
                        <a:ext cx="4478338" cy="191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Box 7"/>
          <p:cNvSpPr txBox="1"/>
          <p:nvPr/>
        </p:nvSpPr>
        <p:spPr>
          <a:xfrm>
            <a:off x="359533" y="4391574"/>
            <a:ext cx="5421362" cy="492443"/>
          </a:xfrm>
          <a:prstGeom prst="rect">
            <a:avLst/>
          </a:prstGeom>
          <a:noFill/>
        </p:spPr>
        <p:txBody>
          <a:bodyPr wrap="square" rtlCol="0">
            <a:spAutoFit/>
          </a:bodyPr>
          <a:lstStyle/>
          <a:p>
            <a:pPr algn="l"/>
            <a:r>
              <a:rPr lang="zh-CN" altLang="en-US" sz="2600" dirty="0" smtClean="0">
                <a:latin typeface="仿宋" panose="02010609060101010101" pitchFamily="49" charset="-122"/>
                <a:ea typeface="仿宋" panose="02010609060101010101" pitchFamily="49" charset="-122"/>
              </a:rPr>
              <a:t>（</a:t>
            </a:r>
            <a:r>
              <a:rPr lang="en-US" altLang="zh-CN" sz="2600" dirty="0" smtClean="0">
                <a:latin typeface="仿宋" panose="02010609060101010101" pitchFamily="49" charset="-122"/>
                <a:ea typeface="仿宋" panose="02010609060101010101" pitchFamily="49" charset="-122"/>
              </a:rPr>
              <a:t>4</a:t>
            </a:r>
            <a:r>
              <a:rPr lang="zh-CN" altLang="en-US" sz="2600" dirty="0" smtClean="0">
                <a:latin typeface="仿宋" panose="02010609060101010101" pitchFamily="49" charset="-122"/>
                <a:ea typeface="仿宋" panose="02010609060101010101" pitchFamily="49" charset="-122"/>
              </a:rPr>
              <a:t>）内外各一支电流：</a:t>
            </a:r>
            <a:endParaRPr lang="en-US" altLang="zh-CN" sz="2600" dirty="0" smtClean="0">
              <a:latin typeface="仿宋" panose="02010609060101010101" pitchFamily="49" charset="-122"/>
              <a:ea typeface="仿宋" panose="02010609060101010101" pitchFamily="49" charset="-12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3563467827"/>
              </p:ext>
            </p:extLst>
          </p:nvPr>
        </p:nvGraphicFramePr>
        <p:xfrm>
          <a:off x="1026921" y="4937839"/>
          <a:ext cx="4210050" cy="823912"/>
        </p:xfrm>
        <a:graphic>
          <a:graphicData uri="http://schemas.openxmlformats.org/presentationml/2006/ole">
            <mc:AlternateContent xmlns:mc="http://schemas.openxmlformats.org/markup-compatibility/2006">
              <mc:Choice xmlns:v="urn:schemas-microsoft-com:vml" Requires="v">
                <p:oleObj spid="_x0000_s12439" name="Equation" r:id="rId9" imgW="1879560" imgH="368280" progId="Equation.DSMT4">
                  <p:embed/>
                </p:oleObj>
              </mc:Choice>
              <mc:Fallback>
                <p:oleObj name="Equation" r:id="rId9" imgW="1879560" imgH="368280" progId="Equation.DSMT4">
                  <p:embed/>
                  <p:pic>
                    <p:nvPicPr>
                      <p:cNvPr id="0" name=""/>
                      <p:cNvPicPr/>
                      <p:nvPr/>
                    </p:nvPicPr>
                    <p:blipFill>
                      <a:blip r:embed="rId10"/>
                      <a:stretch>
                        <a:fillRect/>
                      </a:stretch>
                    </p:blipFill>
                    <p:spPr>
                      <a:xfrm>
                        <a:off x="1026921" y="4937839"/>
                        <a:ext cx="4210050" cy="823912"/>
                      </a:xfrm>
                      <a:prstGeom prst="rect">
                        <a:avLst/>
                      </a:prstGeom>
                    </p:spPr>
                  </p:pic>
                </p:oleObj>
              </mc:Fallback>
            </mc:AlternateContent>
          </a:graphicData>
        </a:graphic>
      </p:graphicFrame>
      <p:sp>
        <p:nvSpPr>
          <p:cNvPr id="10" name="矩形 9"/>
          <p:cNvSpPr/>
          <p:nvPr/>
        </p:nvSpPr>
        <p:spPr>
          <a:xfrm>
            <a:off x="551132" y="5621303"/>
            <a:ext cx="8178530" cy="952184"/>
          </a:xfrm>
          <a:prstGeom prst="rect">
            <a:avLst/>
          </a:prstGeom>
        </p:spPr>
        <p:txBody>
          <a:bodyPr wrap="square">
            <a:spAutoFit/>
          </a:bodyPr>
          <a:lstStyle/>
          <a:p>
            <a:pPr algn="l">
              <a:lnSpc>
                <a:spcPct val="125000"/>
              </a:lnSpc>
            </a:pPr>
            <a:r>
              <a:rPr lang="zh-CN" altLang="en-US" kern="100" dirty="0" smtClean="0">
                <a:solidFill>
                  <a:srgbClr val="FF0000"/>
                </a:solidFill>
                <a:latin typeface="仿宋" panose="02010609060101010101" pitchFamily="49" charset="-122"/>
                <a:ea typeface="仿宋" panose="02010609060101010101" pitchFamily="49" charset="-122"/>
                <a:cs typeface="Times New Roman" panose="02020603050405020304" pitchFamily="18" charset="0"/>
              </a:rPr>
              <a:t>注意：</a:t>
            </a:r>
            <a:r>
              <a:rPr lang="zh-CN" altLang="zh-CN" kern="100" dirty="0" smtClean="0">
                <a:solidFill>
                  <a:srgbClr val="FF0000"/>
                </a:solidFill>
                <a:latin typeface="仿宋" panose="02010609060101010101" pitchFamily="49" charset="-122"/>
                <a:ea typeface="仿宋" panose="02010609060101010101" pitchFamily="49" charset="-122"/>
                <a:cs typeface="Times New Roman" panose="02020603050405020304" pitchFamily="18" charset="0"/>
              </a:rPr>
              <a:t>穿过</a:t>
            </a:r>
            <a:r>
              <a:rPr lang="zh-CN" altLang="zh-CN" kern="100" dirty="0">
                <a:solidFill>
                  <a:srgbClr val="FF0000"/>
                </a:solidFill>
                <a:latin typeface="仿宋" panose="02010609060101010101" pitchFamily="49" charset="-122"/>
                <a:ea typeface="仿宋" panose="02010609060101010101" pitchFamily="49" charset="-122"/>
                <a:cs typeface="Times New Roman" panose="02020603050405020304" pitchFamily="18" charset="0"/>
              </a:rPr>
              <a:t>回路的电流方向与回路绕行方向复合“右手定则”时取“＋”，反之取“－”</a:t>
            </a:r>
            <a:endParaRPr lang="zh-CN" altLang="en-US" dirty="0">
              <a:solidFill>
                <a:srgbClr val="FF0000"/>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277663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54</a:t>
            </a:fld>
            <a:endParaRPr lang="en-US" altLang="zh-CN"/>
          </a:p>
        </p:txBody>
      </p:sp>
      <p:sp>
        <p:nvSpPr>
          <p:cNvPr id="3" name="Text Box 2"/>
          <p:cNvSpPr txBox="1">
            <a:spLocks noChangeArrowheads="1"/>
          </p:cNvSpPr>
          <p:nvPr/>
        </p:nvSpPr>
        <p:spPr bwMode="auto">
          <a:xfrm>
            <a:off x="935596" y="816770"/>
            <a:ext cx="7524836" cy="3373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tIns="0" rIns="18000" bIns="0">
            <a:spAutoFit/>
          </a:bodyPr>
          <a:lstStyle>
            <a:lvl1pPr marL="457200" indent="-457200" algn="l">
              <a:defRPr kumimoji="1" sz="2400">
                <a:solidFill>
                  <a:schemeClr val="tx1"/>
                </a:solidFill>
                <a:latin typeface="Times New Roman" pitchFamily="18" charset="0"/>
                <a:ea typeface="宋体" charset="-122"/>
              </a:defRPr>
            </a:lvl1pPr>
            <a:lvl2pPr marL="914400" indent="-457200" algn="l">
              <a:defRPr kumimoji="1" sz="2400">
                <a:solidFill>
                  <a:schemeClr val="tx1"/>
                </a:solidFill>
                <a:latin typeface="Times New Roman" pitchFamily="18" charset="0"/>
                <a:ea typeface="宋体" charset="-122"/>
              </a:defRPr>
            </a:lvl2pPr>
            <a:lvl3pPr marL="1371600" indent="-457200" algn="l">
              <a:defRPr kumimoji="1" sz="2400">
                <a:solidFill>
                  <a:schemeClr val="tx1"/>
                </a:solidFill>
                <a:latin typeface="Times New Roman" pitchFamily="18" charset="0"/>
                <a:ea typeface="宋体" charset="-122"/>
              </a:defRPr>
            </a:lvl3pPr>
            <a:lvl4pPr marL="1828800" indent="-457200" algn="l">
              <a:defRPr kumimoji="1" sz="2400">
                <a:solidFill>
                  <a:schemeClr val="tx1"/>
                </a:solidFill>
                <a:latin typeface="Times New Roman" pitchFamily="18" charset="0"/>
                <a:ea typeface="宋体" charset="-122"/>
              </a:defRPr>
            </a:lvl4pPr>
            <a:lvl5pPr marL="2286000" indent="-457200" algn="l">
              <a:defRPr kumimoji="1" sz="2400">
                <a:solidFill>
                  <a:schemeClr val="tx1"/>
                </a:solidFill>
                <a:latin typeface="Times New Roman" pitchFamily="18" charset="0"/>
                <a:ea typeface="宋体" charset="-122"/>
              </a:defRPr>
            </a:lvl5pPr>
            <a:lvl6pPr marL="2743200" indent="-457200" fontAlgn="base">
              <a:spcBef>
                <a:spcPct val="0"/>
              </a:spcBef>
              <a:spcAft>
                <a:spcPct val="0"/>
              </a:spcAft>
              <a:defRPr kumimoji="1" sz="2400">
                <a:solidFill>
                  <a:schemeClr val="tx1"/>
                </a:solidFill>
                <a:latin typeface="Times New Roman" pitchFamily="18" charset="0"/>
                <a:ea typeface="宋体" charset="-122"/>
              </a:defRPr>
            </a:lvl6pPr>
            <a:lvl7pPr marL="3200400" indent="-457200" fontAlgn="base">
              <a:spcBef>
                <a:spcPct val="0"/>
              </a:spcBef>
              <a:spcAft>
                <a:spcPct val="0"/>
              </a:spcAft>
              <a:defRPr kumimoji="1" sz="2400">
                <a:solidFill>
                  <a:schemeClr val="tx1"/>
                </a:solidFill>
                <a:latin typeface="Times New Roman" pitchFamily="18" charset="0"/>
                <a:ea typeface="宋体" charset="-122"/>
              </a:defRPr>
            </a:lvl7pPr>
            <a:lvl8pPr marL="3657600" indent="-457200" fontAlgn="base">
              <a:spcBef>
                <a:spcPct val="0"/>
              </a:spcBef>
              <a:spcAft>
                <a:spcPct val="0"/>
              </a:spcAft>
              <a:defRPr kumimoji="1" sz="2400">
                <a:solidFill>
                  <a:schemeClr val="tx1"/>
                </a:solidFill>
                <a:latin typeface="Times New Roman" pitchFamily="18" charset="0"/>
                <a:ea typeface="宋体" charset="-122"/>
              </a:defRPr>
            </a:lvl8pPr>
            <a:lvl9pPr marL="4114800" indent="-457200" fontAlgn="base">
              <a:spcBef>
                <a:spcPct val="0"/>
              </a:spcBef>
              <a:spcAft>
                <a:spcPct val="0"/>
              </a:spcAft>
              <a:defRPr kumimoji="1" sz="2400">
                <a:solidFill>
                  <a:schemeClr val="tx1"/>
                </a:solidFill>
                <a:latin typeface="Times New Roman" pitchFamily="18" charset="0"/>
                <a:ea typeface="宋体" charset="-122"/>
              </a:defRPr>
            </a:lvl9pPr>
          </a:lstStyle>
          <a:p>
            <a:pPr marL="0" marR="0" lvl="0" indent="0" algn="l" defTabSz="914400" eaLnBrk="1" fontAlgn="auto" latinLnBrk="0" hangingPunct="1">
              <a:lnSpc>
                <a:spcPct val="125000"/>
              </a:lnSpc>
              <a:spcBef>
                <a:spcPct val="50000"/>
              </a:spcBef>
              <a:spcAft>
                <a:spcPts val="0"/>
              </a:spcAft>
              <a:buClr>
                <a:srgbClr val="66FF33"/>
              </a:buClr>
              <a:buSzTx/>
              <a:buFontTx/>
              <a:buNone/>
              <a:tabLst/>
              <a:defRPr/>
            </a:pPr>
            <a:r>
              <a:rPr lang="zh-CN" altLang="en-US" sz="2800" kern="0" dirty="0" smtClean="0">
                <a:solidFill>
                  <a:srgbClr val="000000"/>
                </a:solidFill>
                <a:latin typeface="仿宋" panose="02010609060101010101" pitchFamily="49" charset="-122"/>
                <a:ea typeface="仿宋" panose="02010609060101010101" pitchFamily="49" charset="-122"/>
              </a:rPr>
              <a:t>总结</a:t>
            </a:r>
            <a:r>
              <a:rPr kumimoji="1" lang="zh-CN" altLang="en-US" sz="2800" b="0" i="0" u="none" strike="noStrike" kern="0" cap="none" spc="0" normalizeH="0" baseline="0" noProof="0" dirty="0" smtClean="0">
                <a:ln>
                  <a:noFill/>
                </a:ln>
                <a:solidFill>
                  <a:srgbClr val="000000"/>
                </a:solidFill>
                <a:effectLst/>
                <a:uLnTx/>
                <a:uFillTx/>
                <a:latin typeface="仿宋" panose="02010609060101010101" pitchFamily="49" charset="-122"/>
                <a:ea typeface="仿宋" panose="02010609060101010101" pitchFamily="49" charset="-122"/>
              </a:rPr>
              <a:t>：</a:t>
            </a:r>
            <a:endParaRPr lang="en-US" altLang="zh-CN" sz="2800" kern="0" noProof="0" dirty="0" smtClean="0">
              <a:solidFill>
                <a:srgbClr val="000000"/>
              </a:solidFill>
              <a:latin typeface="仿宋" panose="02010609060101010101" pitchFamily="49" charset="-122"/>
              <a:ea typeface="仿宋" panose="02010609060101010101" pitchFamily="49" charset="-122"/>
            </a:endParaRPr>
          </a:p>
          <a:p>
            <a:pPr marL="0" marR="0" lvl="0" indent="809625" algn="l" defTabSz="914400" eaLnBrk="1" fontAlgn="auto" latinLnBrk="0" hangingPunct="1">
              <a:lnSpc>
                <a:spcPct val="125000"/>
              </a:lnSpc>
              <a:spcBef>
                <a:spcPct val="50000"/>
              </a:spcBef>
              <a:spcAft>
                <a:spcPts val="0"/>
              </a:spcAft>
              <a:buClr>
                <a:srgbClr val="66FF33"/>
              </a:buClr>
              <a:buSzTx/>
              <a:buFontTx/>
              <a:buNone/>
              <a:tabLst/>
              <a:defRPr/>
            </a:pPr>
            <a:r>
              <a:rPr lang="zh-CN" altLang="en-US" sz="2800" kern="0" dirty="0" smtClean="0">
                <a:solidFill>
                  <a:srgbClr val="000000"/>
                </a:solidFill>
                <a:latin typeface="仿宋" panose="02010609060101010101" pitchFamily="49" charset="-122"/>
                <a:ea typeface="仿宋" panose="02010609060101010101" pitchFamily="49" charset="-122"/>
              </a:rPr>
              <a:t>安培环路定理的应用类似静电场中的高斯定理</a:t>
            </a:r>
            <a:r>
              <a:rPr kumimoji="1" lang="zh-CN" altLang="en-US" sz="2800" b="0" i="0" u="none" strike="noStrike" kern="0" cap="none" spc="0" normalizeH="0" baseline="0" noProof="0" dirty="0" smtClean="0">
                <a:ln>
                  <a:noFill/>
                </a:ln>
                <a:solidFill>
                  <a:srgbClr val="000000"/>
                </a:solidFill>
                <a:effectLst/>
                <a:uLnTx/>
                <a:uFillTx/>
                <a:latin typeface="仿宋" panose="02010609060101010101" pitchFamily="49" charset="-122"/>
                <a:ea typeface="仿宋" panose="02010609060101010101" pitchFamily="49" charset="-122"/>
              </a:rPr>
              <a:t>的应用。其主要应用为</a:t>
            </a:r>
            <a:r>
              <a:rPr lang="zh-CN" altLang="en-US" sz="2800" kern="0" dirty="0">
                <a:solidFill>
                  <a:srgbClr val="000000"/>
                </a:solidFill>
                <a:latin typeface="仿宋" panose="02010609060101010101" pitchFamily="49" charset="-122"/>
                <a:ea typeface="仿宋" panose="02010609060101010101" pitchFamily="49" charset="-122"/>
              </a:rPr>
              <a:t>：</a:t>
            </a:r>
            <a:r>
              <a:rPr kumimoji="1" lang="zh-CN" altLang="en-US" sz="2800" b="0" i="0" u="none" strike="noStrike" kern="0" cap="none" spc="0" normalizeH="0" baseline="0" noProof="0" dirty="0" smtClean="0">
                <a:ln>
                  <a:noFill/>
                </a:ln>
                <a:solidFill>
                  <a:srgbClr val="000000"/>
                </a:solidFill>
                <a:effectLst/>
                <a:uLnTx/>
                <a:uFillTx/>
                <a:latin typeface="仿宋" panose="02010609060101010101" pitchFamily="49" charset="-122"/>
                <a:ea typeface="仿宋" panose="02010609060101010101" pitchFamily="49" charset="-122"/>
              </a:rPr>
              <a:t>已知电流分布求磁感应强度矢量分布。前面介绍了一种方法，就是利用毕</a:t>
            </a:r>
            <a:r>
              <a:rPr kumimoji="1" lang="en-US" altLang="zh-CN" sz="2800" b="0" i="0" u="none" strike="noStrike" kern="0" cap="none" spc="0" normalizeH="0" baseline="0" noProof="0" dirty="0" smtClean="0">
                <a:ln>
                  <a:noFill/>
                </a:ln>
                <a:solidFill>
                  <a:srgbClr val="000000"/>
                </a:solidFill>
                <a:effectLst/>
                <a:uLnTx/>
                <a:uFillTx/>
                <a:latin typeface="仿宋" panose="02010609060101010101" pitchFamily="49" charset="-122"/>
                <a:ea typeface="仿宋" panose="02010609060101010101" pitchFamily="49" charset="-122"/>
              </a:rPr>
              <a:t>—</a:t>
            </a:r>
            <a:r>
              <a:rPr kumimoji="1" lang="zh-CN" altLang="en-US" sz="2800" b="0" i="0" u="none" strike="noStrike" kern="0" cap="none" spc="0" normalizeH="0" baseline="0" noProof="0" dirty="0" smtClean="0">
                <a:ln>
                  <a:noFill/>
                </a:ln>
                <a:solidFill>
                  <a:srgbClr val="000000"/>
                </a:solidFill>
                <a:effectLst/>
                <a:uLnTx/>
                <a:uFillTx/>
                <a:latin typeface="仿宋" panose="02010609060101010101" pitchFamily="49" charset="-122"/>
                <a:ea typeface="仿宋" panose="02010609060101010101" pitchFamily="49" charset="-122"/>
              </a:rPr>
              <a:t>萨定律求解。但当电流分布具有某种对称性时，利用安培定理求解，会使问题</a:t>
            </a:r>
            <a:r>
              <a:rPr lang="zh-CN" altLang="en-US" sz="2800" kern="0" dirty="0">
                <a:solidFill>
                  <a:srgbClr val="000000"/>
                </a:solidFill>
                <a:latin typeface="仿宋" panose="02010609060101010101" pitchFamily="49" charset="-122"/>
                <a:ea typeface="仿宋" panose="02010609060101010101" pitchFamily="49" charset="-122"/>
              </a:rPr>
              <a:t>更为</a:t>
            </a:r>
            <a:r>
              <a:rPr kumimoji="1" lang="zh-CN" altLang="en-US" sz="2800" b="0" i="0" u="none" strike="noStrike" kern="0" cap="none" spc="0" normalizeH="0" baseline="0" noProof="0" dirty="0" smtClean="0">
                <a:ln>
                  <a:noFill/>
                </a:ln>
                <a:solidFill>
                  <a:srgbClr val="000000"/>
                </a:solidFill>
                <a:effectLst/>
                <a:uLnTx/>
                <a:uFillTx/>
                <a:latin typeface="仿宋" panose="02010609060101010101" pitchFamily="49" charset="-122"/>
                <a:ea typeface="仿宋" panose="02010609060101010101" pitchFamily="49" charset="-122"/>
              </a:rPr>
              <a:t>简单。</a:t>
            </a:r>
          </a:p>
        </p:txBody>
      </p:sp>
    </p:spTree>
    <p:extLst>
      <p:ext uri="{BB962C8B-B14F-4D97-AF65-F5344CB8AC3E}">
        <p14:creationId xmlns:p14="http://schemas.microsoft.com/office/powerpoint/2010/main" val="2966325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55</a:t>
            </a:fld>
            <a:endParaRPr lang="en-US" altLang="zh-CN"/>
          </a:p>
        </p:txBody>
      </p:sp>
      <p:sp>
        <p:nvSpPr>
          <p:cNvPr id="3" name="矩形 2"/>
          <p:cNvSpPr/>
          <p:nvPr/>
        </p:nvSpPr>
        <p:spPr>
          <a:xfrm>
            <a:off x="592913" y="670358"/>
            <a:ext cx="803425" cy="562398"/>
          </a:xfrm>
          <a:prstGeom prst="rect">
            <a:avLst/>
          </a:prstGeom>
        </p:spPr>
        <p:txBody>
          <a:bodyPr wrap="none">
            <a:spAutoFit/>
          </a:bodyPr>
          <a:lstStyle/>
          <a:p>
            <a:pPr>
              <a:lnSpc>
                <a:spcPct val="145000"/>
              </a:lnSpc>
            </a:pPr>
            <a:r>
              <a:rPr lang="zh-CN" altLang="zh-CN" b="1" dirty="0" smtClean="0">
                <a:ea typeface="仿宋" panose="02010609060101010101" pitchFamily="49" charset="-122"/>
              </a:rPr>
              <a:t>例题</a:t>
            </a:r>
            <a:endParaRPr lang="zh-CN" altLang="en-US" b="1" dirty="0">
              <a:ea typeface="仿宋" panose="02010609060101010101" pitchFamily="49" charset="-122"/>
            </a:endParaRPr>
          </a:p>
        </p:txBody>
      </p:sp>
      <p:sp>
        <p:nvSpPr>
          <p:cNvPr id="4" name="内容占位符 2"/>
          <p:cNvSpPr txBox="1">
            <a:spLocks/>
          </p:cNvSpPr>
          <p:nvPr/>
        </p:nvSpPr>
        <p:spPr>
          <a:xfrm>
            <a:off x="717340" y="1232756"/>
            <a:ext cx="7740860" cy="5760640"/>
          </a:xfrm>
          <a:prstGeom prst="rect">
            <a:avLst/>
          </a:prstGeom>
        </p:spPr>
        <p:txBody>
          <a:bodyPr>
            <a:no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125000"/>
              </a:lnSpc>
              <a:buFontTx/>
              <a:buNone/>
            </a:pPr>
            <a:r>
              <a:rPr lang="zh-CN" altLang="en-US" sz="2400" kern="0" dirty="0">
                <a:latin typeface="Times New Roman" panose="02020603050405020304" pitchFamily="18" charset="0"/>
                <a:ea typeface="仿宋" panose="02010609060101010101" pitchFamily="49" charset="-122"/>
              </a:rPr>
              <a:t>无限长均匀载流圆柱导体的截面半径为</a:t>
            </a:r>
            <a:r>
              <a:rPr lang="en-US" altLang="zh-CN" sz="2400" kern="0" dirty="0">
                <a:latin typeface="Times New Roman" panose="02020603050405020304" pitchFamily="18" charset="0"/>
                <a:ea typeface="仿宋" panose="02010609060101010101" pitchFamily="49" charset="-122"/>
              </a:rPr>
              <a:t>R</a:t>
            </a:r>
            <a:r>
              <a:rPr lang="zh-CN" altLang="en-US" sz="2400" kern="0" dirty="0">
                <a:latin typeface="Times New Roman" panose="02020603050405020304" pitchFamily="18" charset="0"/>
                <a:ea typeface="仿宋" panose="02010609060101010101" pitchFamily="49" charset="-122"/>
              </a:rPr>
              <a:t>，电流为</a:t>
            </a:r>
            <a:r>
              <a:rPr lang="en-US" altLang="zh-CN" sz="2400" kern="0" dirty="0">
                <a:latin typeface="Times New Roman" panose="02020603050405020304" pitchFamily="18" charset="0"/>
                <a:ea typeface="仿宋" panose="02010609060101010101" pitchFamily="49" charset="-122"/>
              </a:rPr>
              <a:t>I</a:t>
            </a:r>
            <a:r>
              <a:rPr lang="zh-CN" altLang="en-US" sz="2400" kern="0" dirty="0">
                <a:latin typeface="Times New Roman" panose="02020603050405020304" pitchFamily="18" charset="0"/>
                <a:ea typeface="仿宋" panose="02010609060101010101" pitchFamily="49" charset="-122"/>
              </a:rPr>
              <a:t>沿轴线方向流动</a:t>
            </a:r>
            <a:r>
              <a:rPr lang="zh-CN" altLang="en-US" sz="2400" kern="0" dirty="0" smtClean="0">
                <a:latin typeface="Times New Roman" panose="02020603050405020304" pitchFamily="18" charset="0"/>
                <a:ea typeface="仿宋" panose="02010609060101010101" pitchFamily="49" charset="-122"/>
              </a:rPr>
              <a:t>。</a:t>
            </a:r>
            <a:endParaRPr lang="en-US" altLang="zh-CN" sz="2400" kern="0" dirty="0" smtClean="0">
              <a:latin typeface="Times New Roman" panose="02020603050405020304" pitchFamily="18" charset="0"/>
              <a:ea typeface="仿宋" panose="02010609060101010101" pitchFamily="49" charset="-122"/>
            </a:endParaRPr>
          </a:p>
          <a:p>
            <a:pPr marL="0" indent="0">
              <a:lnSpc>
                <a:spcPct val="125000"/>
              </a:lnSpc>
              <a:buFontTx/>
              <a:buNone/>
            </a:pPr>
            <a:r>
              <a:rPr lang="zh-CN" altLang="en-US" sz="2400" kern="0" dirty="0">
                <a:latin typeface="Times New Roman" panose="02020603050405020304" pitchFamily="18" charset="0"/>
                <a:ea typeface="仿宋" panose="02010609060101010101" pitchFamily="49" charset="-122"/>
              </a:rPr>
              <a:t>求：载流圆柱导体内、外的</a:t>
            </a:r>
            <a:r>
              <a:rPr lang="zh-CN" altLang="en-US" sz="2400" kern="0" dirty="0" smtClean="0">
                <a:latin typeface="Times New Roman" panose="02020603050405020304" pitchFamily="18" charset="0"/>
                <a:ea typeface="仿宋" panose="02010609060101010101" pitchFamily="49" charset="-122"/>
              </a:rPr>
              <a:t>磁感应强度</a:t>
            </a:r>
            <a:r>
              <a:rPr lang="en-US" altLang="zh-CN" sz="2400" kern="0" dirty="0" smtClean="0">
                <a:latin typeface="Times New Roman" panose="02020603050405020304" pitchFamily="18" charset="0"/>
                <a:ea typeface="仿宋" panose="02010609060101010101" pitchFamily="49" charset="-122"/>
              </a:rPr>
              <a:t>B</a:t>
            </a:r>
            <a:r>
              <a:rPr lang="zh-CN" altLang="en-US" sz="2400" kern="0" dirty="0" smtClean="0">
                <a:latin typeface="Times New Roman" panose="02020603050405020304" pitchFamily="18" charset="0"/>
                <a:ea typeface="仿宋" panose="02010609060101010101" pitchFamily="49" charset="-122"/>
              </a:rPr>
              <a:t>。</a:t>
            </a:r>
            <a:endParaRPr lang="en-US" altLang="zh-CN" sz="2400" kern="0" dirty="0" smtClean="0">
              <a:latin typeface="Times New Roman" panose="02020603050405020304" pitchFamily="18" charset="0"/>
              <a:ea typeface="仿宋" panose="02010609060101010101" pitchFamily="49" charset="-122"/>
            </a:endParaRPr>
          </a:p>
        </p:txBody>
      </p:sp>
      <p:sp>
        <p:nvSpPr>
          <p:cNvPr id="6" name="矩形 5"/>
          <p:cNvSpPr/>
          <p:nvPr/>
        </p:nvSpPr>
        <p:spPr>
          <a:xfrm>
            <a:off x="717340" y="2771915"/>
            <a:ext cx="7563072" cy="968663"/>
          </a:xfrm>
          <a:prstGeom prst="rect">
            <a:avLst/>
          </a:prstGeom>
        </p:spPr>
        <p:txBody>
          <a:bodyPr wrap="square">
            <a:spAutoFit/>
          </a:bodyPr>
          <a:lstStyle/>
          <a:p>
            <a:pPr algn="l" eaLnBrk="0" hangingPunct="0">
              <a:lnSpc>
                <a:spcPct val="125000"/>
              </a:lnSpc>
              <a:spcBef>
                <a:spcPct val="20000"/>
              </a:spcBef>
            </a:pPr>
            <a:r>
              <a:rPr lang="zh-CN" altLang="zh-CN" kern="0" dirty="0">
                <a:ea typeface="仿宋" panose="02010609060101010101" pitchFamily="49" charset="-122"/>
              </a:rPr>
              <a:t>解</a:t>
            </a:r>
            <a:r>
              <a:rPr lang="zh-CN" altLang="zh-CN" kern="0" dirty="0" smtClean="0">
                <a:ea typeface="仿宋" panose="02010609060101010101" pitchFamily="49" charset="-122"/>
              </a:rPr>
              <a:t>：无限长导体的磁场以圆柱体轴</a:t>
            </a:r>
            <a:r>
              <a:rPr lang="zh-CN" altLang="zh-CN" kern="0" dirty="0">
                <a:ea typeface="仿宋" panose="02010609060101010101" pitchFamily="49" charset="-122"/>
              </a:rPr>
              <a:t>线为对称轴，以</a:t>
            </a:r>
            <a:r>
              <a:rPr lang="en-US" altLang="zh-CN" kern="0" dirty="0">
                <a:ea typeface="仿宋" panose="02010609060101010101" pitchFamily="49" charset="-122"/>
              </a:rPr>
              <a:t>r</a:t>
            </a:r>
            <a:r>
              <a:rPr lang="zh-CN" altLang="zh-CN" kern="0" dirty="0">
                <a:ea typeface="仿宋" panose="02010609060101010101" pitchFamily="49" charset="-122"/>
              </a:rPr>
              <a:t>为半径作一园形安培</a:t>
            </a:r>
            <a:r>
              <a:rPr lang="zh-CN" altLang="zh-CN" kern="0" dirty="0" smtClean="0">
                <a:ea typeface="仿宋" panose="02010609060101010101" pitchFamily="49" charset="-122"/>
              </a:rPr>
              <a:t>环路</a:t>
            </a:r>
            <a:r>
              <a:rPr lang="en-US" altLang="zh-CN" kern="0" dirty="0">
                <a:ea typeface="仿宋" panose="02010609060101010101" pitchFamily="49" charset="-122"/>
              </a:rPr>
              <a:t>L</a:t>
            </a:r>
            <a:r>
              <a:rPr lang="zh-CN" altLang="zh-CN" kern="0" dirty="0" smtClean="0">
                <a:ea typeface="仿宋" panose="02010609060101010101" pitchFamily="49" charset="-122"/>
              </a:rPr>
              <a:t>，在</a:t>
            </a:r>
            <a:r>
              <a:rPr lang="en-US" altLang="zh-CN" kern="0" dirty="0">
                <a:ea typeface="仿宋" panose="02010609060101010101" pitchFamily="49" charset="-122"/>
              </a:rPr>
              <a:t>L</a:t>
            </a:r>
            <a:r>
              <a:rPr lang="zh-CN" altLang="zh-CN" kern="0" dirty="0">
                <a:ea typeface="仿宋" panose="02010609060101010101" pitchFamily="49" charset="-122"/>
              </a:rPr>
              <a:t>上</a:t>
            </a:r>
            <a:r>
              <a:rPr lang="en-US" altLang="zh-CN" kern="0" dirty="0">
                <a:ea typeface="仿宋" panose="02010609060101010101" pitchFamily="49" charset="-122"/>
              </a:rPr>
              <a:t>B</a:t>
            </a:r>
            <a:r>
              <a:rPr lang="zh-CN" altLang="zh-CN" kern="0" dirty="0">
                <a:ea typeface="仿宋" panose="02010609060101010101" pitchFamily="49" charset="-122"/>
              </a:rPr>
              <a:t>的大小处处相等。</a:t>
            </a:r>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7744" y="3965703"/>
            <a:ext cx="3976235" cy="777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994626" y="4968788"/>
            <a:ext cx="1588897" cy="461665"/>
          </a:xfrm>
          <a:prstGeom prst="rect">
            <a:avLst/>
          </a:prstGeom>
        </p:spPr>
        <p:txBody>
          <a:bodyPr wrap="none">
            <a:spAutoFit/>
          </a:bodyPr>
          <a:lstStyle/>
          <a:p>
            <a:pPr algn="just">
              <a:spcAft>
                <a:spcPts val="0"/>
              </a:spcAft>
            </a:pPr>
            <a:r>
              <a:rPr lang="zh-CN" altLang="zh-CN" kern="0" dirty="0">
                <a:ea typeface="仿宋" panose="02010609060101010101" pitchFamily="49" charset="-122"/>
              </a:rPr>
              <a:t>当</a:t>
            </a:r>
            <a:r>
              <a:rPr lang="en-US" altLang="zh-CN" kern="0" dirty="0">
                <a:ea typeface="仿宋" panose="02010609060101010101" pitchFamily="49" charset="-122"/>
              </a:rPr>
              <a:t>r&lt;R</a:t>
            </a:r>
            <a:r>
              <a:rPr lang="zh-CN" altLang="zh-CN" kern="0" dirty="0">
                <a:ea typeface="仿宋" panose="02010609060101010101" pitchFamily="49" charset="-122"/>
              </a:rPr>
              <a:t>时，</a:t>
            </a:r>
          </a:p>
        </p:txBody>
      </p:sp>
      <p:pic>
        <p:nvPicPr>
          <p:cNvPr id="143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4563" y="4700561"/>
            <a:ext cx="2702595" cy="88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6876" y="4765485"/>
            <a:ext cx="1371606" cy="751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994626" y="5981092"/>
            <a:ext cx="2204450" cy="461665"/>
          </a:xfrm>
          <a:prstGeom prst="rect">
            <a:avLst/>
          </a:prstGeom>
        </p:spPr>
        <p:txBody>
          <a:bodyPr wrap="none">
            <a:spAutoFit/>
          </a:bodyPr>
          <a:lstStyle/>
          <a:p>
            <a:pPr algn="just">
              <a:spcAft>
                <a:spcPts val="0"/>
              </a:spcAft>
            </a:pPr>
            <a:r>
              <a:rPr lang="zh-CN" altLang="zh-CN" kern="0" dirty="0">
                <a:ea typeface="仿宋" panose="02010609060101010101" pitchFamily="49" charset="-122"/>
              </a:rPr>
              <a:t>当</a:t>
            </a:r>
            <a:r>
              <a:rPr lang="en-US" altLang="zh-CN" kern="0" dirty="0">
                <a:ea typeface="仿宋" panose="02010609060101010101" pitchFamily="49" charset="-122"/>
              </a:rPr>
              <a:t>r&gt;R</a:t>
            </a:r>
            <a:r>
              <a:rPr lang="zh-CN" altLang="zh-CN" kern="0" dirty="0">
                <a:ea typeface="仿宋" panose="02010609060101010101" pitchFamily="49" charset="-122"/>
              </a:rPr>
              <a:t>时，</a:t>
            </a:r>
            <a:r>
              <a:rPr lang="en-US" altLang="zh-CN" kern="0" dirty="0">
                <a:ea typeface="仿宋" panose="02010609060101010101" pitchFamily="49" charset="-122"/>
              </a:rPr>
              <a:t>I’</a:t>
            </a:r>
            <a:r>
              <a:rPr lang="zh-CN" altLang="zh-CN" kern="0" dirty="0">
                <a:ea typeface="仿宋" panose="02010609060101010101" pitchFamily="49" charset="-122"/>
              </a:rPr>
              <a:t>＝</a:t>
            </a:r>
            <a:r>
              <a:rPr lang="en-US" altLang="zh-CN" kern="0" dirty="0">
                <a:ea typeface="仿宋" panose="02010609060101010101" pitchFamily="49" charset="-122"/>
              </a:rPr>
              <a:t>I</a:t>
            </a:r>
            <a:endParaRPr lang="zh-CN" altLang="en-US" kern="0" dirty="0">
              <a:ea typeface="仿宋" panose="02010609060101010101" pitchFamily="49" charset="-122"/>
            </a:endParaRPr>
          </a:p>
        </p:txBody>
      </p:sp>
      <p:pic>
        <p:nvPicPr>
          <p:cNvPr id="1434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23928" y="5838995"/>
            <a:ext cx="1210710" cy="758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495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41"/>
                                        </p:tgtEl>
                                        <p:attrNameLst>
                                          <p:attrName>style.visibility</p:attrName>
                                        </p:attrNameLst>
                                      </p:cBhvr>
                                      <p:to>
                                        <p:strVal val="visible"/>
                                      </p:to>
                                    </p:set>
                                    <p:animEffect transition="in" filter="fade">
                                      <p:cBhvr>
                                        <p:cTn id="7" dur="500"/>
                                        <p:tgtEl>
                                          <p:spTgt spid="143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4339"/>
                                        </p:tgtEl>
                                        <p:attrNameLst>
                                          <p:attrName>style.visibility</p:attrName>
                                        </p:attrNameLst>
                                      </p:cBhvr>
                                      <p:to>
                                        <p:strVal val="visible"/>
                                      </p:to>
                                    </p:set>
                                    <p:animEffect transition="in" filter="fade">
                                      <p:cBhvr>
                                        <p:cTn id="16" dur="500"/>
                                        <p:tgtEl>
                                          <p:spTgt spid="14339"/>
                                        </p:tgtEl>
                                      </p:cBhvr>
                                    </p:animEffect>
                                  </p:childTnLst>
                                </p:cTn>
                              </p:par>
                              <p:par>
                                <p:cTn id="17" presetID="10" presetClass="entr" presetSubtype="0" fill="hold" nodeType="withEffect">
                                  <p:stCondLst>
                                    <p:cond delay="0"/>
                                  </p:stCondLst>
                                  <p:childTnLst>
                                    <p:set>
                                      <p:cBhvr>
                                        <p:cTn id="18" dur="1" fill="hold">
                                          <p:stCondLst>
                                            <p:cond delay="0"/>
                                          </p:stCondLst>
                                        </p:cTn>
                                        <p:tgtEl>
                                          <p:spTgt spid="14340"/>
                                        </p:tgtEl>
                                        <p:attrNameLst>
                                          <p:attrName>style.visibility</p:attrName>
                                        </p:attrNameLst>
                                      </p:cBhvr>
                                      <p:to>
                                        <p:strVal val="visible"/>
                                      </p:to>
                                    </p:set>
                                    <p:animEffect transition="in" filter="fade">
                                      <p:cBhvr>
                                        <p:cTn id="19" dur="500"/>
                                        <p:tgtEl>
                                          <p:spTgt spid="14340"/>
                                        </p:tgtEl>
                                      </p:cBhvr>
                                    </p:animEffect>
                                  </p:childTnLst>
                                </p:cTn>
                              </p:par>
                              <p:par>
                                <p:cTn id="20" presetID="10" presetClass="entr" presetSubtype="0" fill="hold" nodeType="withEffect">
                                  <p:stCondLst>
                                    <p:cond delay="0"/>
                                  </p:stCondLst>
                                  <p:childTnLst>
                                    <p:set>
                                      <p:cBhvr>
                                        <p:cTn id="21" dur="1" fill="hold">
                                          <p:stCondLst>
                                            <p:cond delay="0"/>
                                          </p:stCondLst>
                                        </p:cTn>
                                        <p:tgtEl>
                                          <p:spTgt spid="14338"/>
                                        </p:tgtEl>
                                        <p:attrNameLst>
                                          <p:attrName>style.visibility</p:attrName>
                                        </p:attrNameLst>
                                      </p:cBhvr>
                                      <p:to>
                                        <p:strVal val="visible"/>
                                      </p:to>
                                    </p:set>
                                    <p:animEffect transition="in" filter="fade">
                                      <p:cBhvr>
                                        <p:cTn id="22" dur="500"/>
                                        <p:tgtEl>
                                          <p:spTgt spid="143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56</a:t>
            </a:fld>
            <a:endParaRPr lang="en-US" altLang="zh-CN"/>
          </a:p>
        </p:txBody>
      </p:sp>
      <p:sp>
        <p:nvSpPr>
          <p:cNvPr id="3" name="矩形 2"/>
          <p:cNvSpPr/>
          <p:nvPr/>
        </p:nvSpPr>
        <p:spPr>
          <a:xfrm>
            <a:off x="611560" y="544053"/>
            <a:ext cx="2040943" cy="627864"/>
          </a:xfrm>
          <a:prstGeom prst="rect">
            <a:avLst/>
          </a:prstGeom>
        </p:spPr>
        <p:txBody>
          <a:bodyPr wrap="none">
            <a:spAutoFit/>
          </a:bodyPr>
          <a:lstStyle/>
          <a:p>
            <a:pPr>
              <a:lnSpc>
                <a:spcPct val="145000"/>
              </a:lnSpc>
            </a:pPr>
            <a:r>
              <a:rPr lang="zh-CN" altLang="en-US" b="1" dirty="0" smtClean="0">
                <a:ea typeface="仿宋" panose="02010609060101010101" pitchFamily="49" charset="-122"/>
              </a:rPr>
              <a:t>例题（</a:t>
            </a:r>
            <a:r>
              <a:rPr lang="zh-CN" altLang="en-US" b="1" dirty="0">
                <a:ea typeface="仿宋" panose="02010609060101010101" pitchFamily="49" charset="-122"/>
              </a:rPr>
              <a:t>重点）</a:t>
            </a:r>
          </a:p>
        </p:txBody>
      </p:sp>
      <p:sp>
        <p:nvSpPr>
          <p:cNvPr id="4" name="内容占位符 2"/>
          <p:cNvSpPr txBox="1">
            <a:spLocks/>
          </p:cNvSpPr>
          <p:nvPr/>
        </p:nvSpPr>
        <p:spPr>
          <a:xfrm>
            <a:off x="717340" y="1232756"/>
            <a:ext cx="7740860" cy="5760640"/>
          </a:xfrm>
          <a:prstGeom prst="rect">
            <a:avLst/>
          </a:prstGeom>
        </p:spPr>
        <p:txBody>
          <a:bodyPr>
            <a:no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125000"/>
              </a:lnSpc>
              <a:buFontTx/>
              <a:buNone/>
            </a:pPr>
            <a:r>
              <a:rPr lang="zh-CN" altLang="en-US" sz="2400" kern="0" dirty="0">
                <a:latin typeface="Times New Roman" panose="02020603050405020304" pitchFamily="18" charset="0"/>
                <a:ea typeface="仿宋" panose="02010609060101010101" pitchFamily="49" charset="-122"/>
              </a:rPr>
              <a:t>螺绕环的总匝数为</a:t>
            </a:r>
            <a:r>
              <a:rPr lang="en-US" altLang="zh-CN" sz="2400" kern="0" dirty="0">
                <a:latin typeface="Times New Roman" panose="02020603050405020304" pitchFamily="18" charset="0"/>
                <a:ea typeface="仿宋" panose="02010609060101010101" pitchFamily="49" charset="-122"/>
              </a:rPr>
              <a:t>N</a:t>
            </a:r>
            <a:r>
              <a:rPr lang="zh-CN" altLang="en-US" sz="2400" kern="0" dirty="0">
                <a:latin typeface="Times New Roman" panose="02020603050405020304" pitchFamily="18" charset="0"/>
                <a:ea typeface="仿宋" panose="02010609060101010101" pitchFamily="49" charset="-122"/>
              </a:rPr>
              <a:t>，通</a:t>
            </a:r>
            <a:r>
              <a:rPr lang="zh-CN" altLang="en-US" sz="2400" kern="0" dirty="0" smtClean="0">
                <a:latin typeface="Times New Roman" panose="02020603050405020304" pitchFamily="18" charset="0"/>
                <a:ea typeface="仿宋" panose="02010609060101010101" pitchFamily="49" charset="-122"/>
              </a:rPr>
              <a:t>有电流</a:t>
            </a:r>
            <a:r>
              <a:rPr lang="en-US" altLang="zh-CN" sz="2400" kern="0" dirty="0">
                <a:latin typeface="Times New Roman" panose="02020603050405020304" pitchFamily="18" charset="0"/>
                <a:ea typeface="仿宋" panose="02010609060101010101" pitchFamily="49" charset="-122"/>
              </a:rPr>
              <a:t>I</a:t>
            </a:r>
            <a:r>
              <a:rPr lang="zh-CN" altLang="en-US" sz="2400" kern="0" dirty="0">
                <a:latin typeface="Times New Roman" panose="02020603050405020304" pitchFamily="18" charset="0"/>
                <a:ea typeface="仿宋" panose="02010609060101010101" pitchFamily="49" charset="-122"/>
              </a:rPr>
              <a:t>，环的中心半径为</a:t>
            </a:r>
            <a:r>
              <a:rPr lang="en-US" altLang="zh-CN" sz="2400" kern="0" dirty="0">
                <a:latin typeface="Times New Roman" panose="02020603050405020304" pitchFamily="18" charset="0"/>
                <a:ea typeface="仿宋" panose="02010609060101010101" pitchFamily="49" charset="-122"/>
              </a:rPr>
              <a:t>R</a:t>
            </a:r>
            <a:r>
              <a:rPr lang="zh-CN" altLang="en-US" sz="2400" kern="0" dirty="0" smtClean="0">
                <a:latin typeface="Times New Roman" panose="02020603050405020304" pitchFamily="18" charset="0"/>
                <a:ea typeface="仿宋" panose="02010609060101010101" pitchFamily="49" charset="-122"/>
              </a:rPr>
              <a:t>。</a:t>
            </a:r>
            <a:endParaRPr lang="en-US" altLang="zh-CN" sz="2400" kern="0" dirty="0" smtClean="0">
              <a:latin typeface="Times New Roman" panose="02020603050405020304" pitchFamily="18" charset="0"/>
              <a:ea typeface="仿宋" panose="02010609060101010101" pitchFamily="49" charset="-122"/>
            </a:endParaRPr>
          </a:p>
          <a:p>
            <a:pPr marL="0" indent="0">
              <a:lnSpc>
                <a:spcPct val="125000"/>
              </a:lnSpc>
              <a:buFontTx/>
              <a:buNone/>
            </a:pPr>
            <a:r>
              <a:rPr lang="zh-CN" altLang="en-US" sz="2400" kern="0" dirty="0" smtClean="0">
                <a:latin typeface="Times New Roman" panose="02020603050405020304" pitchFamily="18" charset="0"/>
                <a:ea typeface="仿宋" panose="02010609060101010101" pitchFamily="49" charset="-122"/>
              </a:rPr>
              <a:t>求：螺绕环</a:t>
            </a:r>
            <a:r>
              <a:rPr lang="zh-CN" altLang="en-US" sz="2400" kern="0" dirty="0">
                <a:latin typeface="Times New Roman" panose="02020603050405020304" pitchFamily="18" charset="0"/>
                <a:ea typeface="仿宋" panose="02010609060101010101" pitchFamily="49" charset="-122"/>
              </a:rPr>
              <a:t>中心轴线上</a:t>
            </a:r>
            <a:r>
              <a:rPr lang="zh-CN" altLang="en-US" sz="2400" kern="0" dirty="0" smtClean="0">
                <a:latin typeface="Times New Roman" panose="02020603050405020304" pitchFamily="18" charset="0"/>
                <a:ea typeface="仿宋" panose="02010609060101010101" pitchFamily="49" charset="-122"/>
              </a:rPr>
              <a:t>一点</a:t>
            </a:r>
            <a:r>
              <a:rPr lang="en-US" altLang="zh-CN" sz="2400" kern="0" dirty="0" smtClean="0">
                <a:latin typeface="Times New Roman" panose="02020603050405020304" pitchFamily="18" charset="0"/>
                <a:ea typeface="仿宋" panose="02010609060101010101" pitchFamily="49" charset="-122"/>
              </a:rPr>
              <a:t>P</a:t>
            </a:r>
            <a:r>
              <a:rPr lang="zh-CN" altLang="en-US" sz="2400" kern="0" dirty="0">
                <a:latin typeface="Times New Roman" panose="02020603050405020304" pitchFamily="18" charset="0"/>
                <a:ea typeface="仿宋" panose="02010609060101010101" pitchFamily="49" charset="-122"/>
              </a:rPr>
              <a:t>的磁感应强度</a:t>
            </a:r>
            <a:r>
              <a:rPr lang="en-US" altLang="zh-CN" sz="2400" kern="0" dirty="0">
                <a:latin typeface="Times New Roman" panose="02020603050405020304" pitchFamily="18" charset="0"/>
                <a:ea typeface="仿宋" panose="02010609060101010101" pitchFamily="49" charset="-122"/>
              </a:rPr>
              <a:t>B</a:t>
            </a:r>
            <a:r>
              <a:rPr lang="zh-CN" altLang="en-US" sz="2400" kern="0" dirty="0" smtClean="0">
                <a:latin typeface="Times New Roman" panose="02020603050405020304" pitchFamily="18" charset="0"/>
                <a:ea typeface="仿宋" panose="02010609060101010101" pitchFamily="49" charset="-122"/>
              </a:rPr>
              <a:t>。</a:t>
            </a:r>
            <a:endParaRPr lang="en-US" altLang="zh-CN" sz="2400" kern="0" dirty="0" smtClean="0">
              <a:latin typeface="Times New Roman" panose="02020603050405020304" pitchFamily="18" charset="0"/>
              <a:ea typeface="仿宋" panose="02010609060101010101" pitchFamily="49" charset="-122"/>
            </a:endParaRPr>
          </a:p>
        </p:txBody>
      </p:sp>
      <p:pic>
        <p:nvPicPr>
          <p:cNvPr id="5" name="图片 4"/>
          <p:cNvPicPr>
            <a:picLocks noChangeAspect="1"/>
          </p:cNvPicPr>
          <p:nvPr/>
        </p:nvPicPr>
        <p:blipFill>
          <a:blip r:embed="rId2"/>
          <a:stretch>
            <a:fillRect/>
          </a:stretch>
        </p:blipFill>
        <p:spPr>
          <a:xfrm>
            <a:off x="5688124" y="2384884"/>
            <a:ext cx="2952328" cy="2847304"/>
          </a:xfrm>
          <a:prstGeom prst="rect">
            <a:avLst/>
          </a:prstGeom>
        </p:spPr>
      </p:pic>
      <p:sp>
        <p:nvSpPr>
          <p:cNvPr id="6" name="矩形 5"/>
          <p:cNvSpPr/>
          <p:nvPr/>
        </p:nvSpPr>
        <p:spPr>
          <a:xfrm>
            <a:off x="717340" y="2384884"/>
            <a:ext cx="4572000" cy="1891993"/>
          </a:xfrm>
          <a:prstGeom prst="rect">
            <a:avLst/>
          </a:prstGeom>
        </p:spPr>
        <p:txBody>
          <a:bodyPr>
            <a:spAutoFit/>
          </a:bodyPr>
          <a:lstStyle/>
          <a:p>
            <a:pPr algn="l" eaLnBrk="0" hangingPunct="0">
              <a:lnSpc>
                <a:spcPct val="125000"/>
              </a:lnSpc>
              <a:spcBef>
                <a:spcPct val="20000"/>
              </a:spcBef>
            </a:pPr>
            <a:r>
              <a:rPr lang="zh-CN" altLang="zh-CN" kern="0" dirty="0">
                <a:ea typeface="仿宋" panose="02010609060101010101" pitchFamily="49" charset="-122"/>
              </a:rPr>
              <a:t>解：根据螺绕环的对称性，中心轴线上的磁感应强度</a:t>
            </a:r>
            <a:r>
              <a:rPr lang="en-US" altLang="zh-CN" kern="0" dirty="0">
                <a:ea typeface="仿宋" panose="02010609060101010101" pitchFamily="49" charset="-122"/>
              </a:rPr>
              <a:t>B</a:t>
            </a:r>
            <a:r>
              <a:rPr lang="zh-CN" altLang="zh-CN" kern="0" dirty="0">
                <a:ea typeface="仿宋" panose="02010609060101010101" pitchFamily="49" charset="-122"/>
              </a:rPr>
              <a:t>处处相等。选中心轴线为安培环路。中心轴线上</a:t>
            </a:r>
            <a:endParaRPr lang="zh-CN" altLang="en-US" kern="0" dirty="0">
              <a:ea typeface="仿宋" panose="02010609060101010101" pitchFamily="49" charset="-122"/>
            </a:endParaRPr>
          </a:p>
        </p:txBody>
      </p:sp>
      <p:pic>
        <p:nvPicPr>
          <p:cNvPr id="153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4476100"/>
            <a:ext cx="3990464" cy="75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15716" y="5353866"/>
            <a:ext cx="1566152" cy="85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7364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5362"/>
                                        </p:tgtEl>
                                        <p:attrNameLst>
                                          <p:attrName>style.visibility</p:attrName>
                                        </p:attrNameLst>
                                      </p:cBhvr>
                                      <p:to>
                                        <p:strVal val="visible"/>
                                      </p:to>
                                    </p:set>
                                    <p:animEffect transition="in" filter="fade">
                                      <p:cBhvr>
                                        <p:cTn id="10" dur="500"/>
                                        <p:tgtEl>
                                          <p:spTgt spid="15362"/>
                                        </p:tgtEl>
                                      </p:cBhvr>
                                    </p:animEffect>
                                  </p:childTnLst>
                                </p:cTn>
                              </p:par>
                              <p:par>
                                <p:cTn id="11" presetID="10" presetClass="entr" presetSubtype="0" fill="hold" nodeType="withEffect">
                                  <p:stCondLst>
                                    <p:cond delay="0"/>
                                  </p:stCondLst>
                                  <p:childTnLst>
                                    <p:set>
                                      <p:cBhvr>
                                        <p:cTn id="12" dur="1" fill="hold">
                                          <p:stCondLst>
                                            <p:cond delay="0"/>
                                          </p:stCondLst>
                                        </p:cTn>
                                        <p:tgtEl>
                                          <p:spTgt spid="15363"/>
                                        </p:tgtEl>
                                        <p:attrNameLst>
                                          <p:attrName>style.visibility</p:attrName>
                                        </p:attrNameLst>
                                      </p:cBhvr>
                                      <p:to>
                                        <p:strVal val="visible"/>
                                      </p:to>
                                    </p:set>
                                    <p:animEffect transition="in" filter="fade">
                                      <p:cBhvr>
                                        <p:cTn id="13" dur="5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57</a:t>
            </a:fld>
            <a:endParaRPr lang="en-US" altLang="zh-CN"/>
          </a:p>
        </p:txBody>
      </p:sp>
      <p:sp>
        <p:nvSpPr>
          <p:cNvPr id="3" name="矩形 2"/>
          <p:cNvSpPr/>
          <p:nvPr/>
        </p:nvSpPr>
        <p:spPr>
          <a:xfrm>
            <a:off x="717340" y="1016732"/>
            <a:ext cx="7740860" cy="553998"/>
          </a:xfrm>
          <a:prstGeom prst="rect">
            <a:avLst/>
          </a:prstGeom>
        </p:spPr>
        <p:txBody>
          <a:bodyPr wrap="square">
            <a:spAutoFit/>
          </a:bodyPr>
          <a:lstStyle/>
          <a:p>
            <a:pPr algn="l" eaLnBrk="0" hangingPunct="0">
              <a:lnSpc>
                <a:spcPct val="125000"/>
              </a:lnSpc>
              <a:spcBef>
                <a:spcPct val="20000"/>
              </a:spcBef>
            </a:pPr>
            <a:r>
              <a:rPr lang="zh-CN" altLang="zh-CN" kern="0" dirty="0">
                <a:ea typeface="仿宋" panose="02010609060101010101" pitchFamily="49" charset="-122"/>
              </a:rPr>
              <a:t>如果安培环路选在螺绕环外，则流入流出的电流相等，</a:t>
            </a:r>
            <a:endParaRPr lang="zh-CN" altLang="en-US" kern="0" dirty="0">
              <a:ea typeface="仿宋" panose="02010609060101010101" pitchFamily="49" charset="-122"/>
            </a:endParaRPr>
          </a:p>
        </p:txBody>
      </p:sp>
      <p:sp>
        <p:nvSpPr>
          <p:cNvPr id="5" name="矩形 4"/>
          <p:cNvSpPr/>
          <p:nvPr/>
        </p:nvSpPr>
        <p:spPr>
          <a:xfrm>
            <a:off x="1981200" y="1736812"/>
            <a:ext cx="4572000" cy="968663"/>
          </a:xfrm>
          <a:prstGeom prst="rect">
            <a:avLst/>
          </a:prstGeom>
        </p:spPr>
        <p:txBody>
          <a:bodyPr>
            <a:spAutoFit/>
          </a:bodyPr>
          <a:lstStyle/>
          <a:p>
            <a:pPr indent="266700" algn="l">
              <a:lnSpc>
                <a:spcPct val="125000"/>
              </a:lnSpc>
              <a:spcAft>
                <a:spcPts val="0"/>
              </a:spcAft>
            </a:pPr>
            <a:r>
              <a:rPr lang="zh-CN" altLang="zh-CN" kern="100" dirty="0"/>
              <a:t>∴</a:t>
            </a:r>
            <a:r>
              <a:rPr lang="en-US" altLang="zh-CN" kern="100" dirty="0"/>
              <a:t>	</a:t>
            </a:r>
            <a:r>
              <a:rPr lang="zh-CN" altLang="zh-CN" kern="100" dirty="0"/>
              <a:t>∑</a:t>
            </a:r>
            <a:r>
              <a:rPr lang="en-US" altLang="zh-CN" kern="100" dirty="0"/>
              <a:t>I</a:t>
            </a:r>
            <a:r>
              <a:rPr lang="en-US" altLang="zh-CN" kern="100" baseline="-25000" dirty="0"/>
              <a:t>i</a:t>
            </a:r>
            <a:r>
              <a:rPr lang="zh-CN" altLang="zh-CN" kern="100" dirty="0"/>
              <a:t>＝</a:t>
            </a:r>
            <a:r>
              <a:rPr lang="en-US" altLang="zh-CN" kern="100" dirty="0"/>
              <a:t>0</a:t>
            </a:r>
            <a:endParaRPr lang="zh-CN" altLang="zh-CN" kern="100" dirty="0"/>
          </a:p>
          <a:p>
            <a:pPr algn="l">
              <a:lnSpc>
                <a:spcPct val="125000"/>
              </a:lnSpc>
            </a:pPr>
            <a:r>
              <a:rPr lang="en-US" altLang="zh-CN" kern="100" dirty="0" smtClean="0">
                <a:cs typeface="Times New Roman" panose="02020603050405020304" pitchFamily="18" charset="0"/>
              </a:rPr>
              <a:t>    </a:t>
            </a:r>
            <a:r>
              <a:rPr lang="zh-CN" altLang="zh-CN" kern="100" dirty="0" smtClean="0">
                <a:cs typeface="Times New Roman" panose="02020603050405020304" pitchFamily="18" charset="0"/>
              </a:rPr>
              <a:t>∴</a:t>
            </a:r>
            <a:r>
              <a:rPr lang="en-US" altLang="zh-CN" kern="100" dirty="0"/>
              <a:t>	B=0</a:t>
            </a:r>
            <a:endParaRPr lang="zh-CN" altLang="en-US" dirty="0"/>
          </a:p>
        </p:txBody>
      </p:sp>
      <p:sp>
        <p:nvSpPr>
          <p:cNvPr id="6" name="矩形 5"/>
          <p:cNvSpPr/>
          <p:nvPr/>
        </p:nvSpPr>
        <p:spPr>
          <a:xfrm>
            <a:off x="717340" y="3078567"/>
            <a:ext cx="7455060" cy="968663"/>
          </a:xfrm>
          <a:prstGeom prst="rect">
            <a:avLst/>
          </a:prstGeom>
        </p:spPr>
        <p:txBody>
          <a:bodyPr wrap="square">
            <a:spAutoFit/>
          </a:bodyPr>
          <a:lstStyle/>
          <a:p>
            <a:pPr algn="l" eaLnBrk="0" hangingPunct="0">
              <a:lnSpc>
                <a:spcPct val="125000"/>
              </a:lnSpc>
              <a:spcBef>
                <a:spcPct val="20000"/>
              </a:spcBef>
            </a:pPr>
            <a:r>
              <a:rPr lang="zh-CN" altLang="zh-CN" kern="0" dirty="0">
                <a:ea typeface="仿宋" panose="02010609060101010101" pitchFamily="49" charset="-122"/>
              </a:rPr>
              <a:t>螺绕环外磁感应强度</a:t>
            </a:r>
            <a:r>
              <a:rPr lang="en-US" altLang="zh-CN" kern="0" dirty="0">
                <a:ea typeface="仿宋" panose="02010609060101010101" pitchFamily="49" charset="-122"/>
              </a:rPr>
              <a:t>B</a:t>
            </a:r>
            <a:r>
              <a:rPr lang="zh-CN" altLang="zh-CN" kern="0" dirty="0">
                <a:ea typeface="仿宋" panose="02010609060101010101" pitchFamily="49" charset="-122"/>
              </a:rPr>
              <a:t>＝</a:t>
            </a:r>
            <a:r>
              <a:rPr lang="en-US" altLang="zh-CN" kern="0" dirty="0">
                <a:ea typeface="仿宋" panose="02010609060101010101" pitchFamily="49" charset="-122"/>
              </a:rPr>
              <a:t>0</a:t>
            </a:r>
            <a:r>
              <a:rPr lang="zh-CN" altLang="zh-CN" kern="0" dirty="0">
                <a:ea typeface="仿宋" panose="02010609060101010101" pitchFamily="49" charset="-122"/>
              </a:rPr>
              <a:t>，磁感应强度只在螺绕环内部存在。</a:t>
            </a:r>
            <a:endParaRPr lang="zh-CN" altLang="en-US" kern="0" dirty="0">
              <a:ea typeface="仿宋" panose="02010609060101010101" pitchFamily="49" charset="-122"/>
            </a:endParaRPr>
          </a:p>
        </p:txBody>
      </p:sp>
    </p:spTree>
    <p:extLst>
      <p:ext uri="{BB962C8B-B14F-4D97-AF65-F5344CB8AC3E}">
        <p14:creationId xmlns:p14="http://schemas.microsoft.com/office/powerpoint/2010/main" val="2989782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58</a:t>
            </a:fld>
            <a:endParaRPr lang="en-US" altLang="zh-CN"/>
          </a:p>
        </p:txBody>
      </p:sp>
      <p:sp>
        <p:nvSpPr>
          <p:cNvPr id="3" name="矩形 2"/>
          <p:cNvSpPr/>
          <p:nvPr/>
        </p:nvSpPr>
        <p:spPr>
          <a:xfrm>
            <a:off x="718971" y="548680"/>
            <a:ext cx="803425" cy="562398"/>
          </a:xfrm>
          <a:prstGeom prst="rect">
            <a:avLst/>
          </a:prstGeom>
        </p:spPr>
        <p:txBody>
          <a:bodyPr wrap="none">
            <a:spAutoFit/>
          </a:bodyPr>
          <a:lstStyle/>
          <a:p>
            <a:pPr algn="l">
              <a:lnSpc>
                <a:spcPct val="145000"/>
              </a:lnSpc>
            </a:pPr>
            <a:r>
              <a:rPr lang="zh-CN" altLang="en-US" b="1" dirty="0" smtClean="0">
                <a:ea typeface="仿宋" panose="02010609060101010101" pitchFamily="49" charset="-122"/>
              </a:rPr>
              <a:t>例题</a:t>
            </a:r>
            <a:endParaRPr lang="zh-CN" altLang="en-US" b="1" dirty="0">
              <a:ea typeface="仿宋" panose="02010609060101010101" pitchFamily="49" charset="-122"/>
            </a:endParaRPr>
          </a:p>
        </p:txBody>
      </p:sp>
      <p:sp>
        <p:nvSpPr>
          <p:cNvPr id="4" name="内容占位符 2"/>
          <p:cNvSpPr txBox="1">
            <a:spLocks/>
          </p:cNvSpPr>
          <p:nvPr/>
        </p:nvSpPr>
        <p:spPr>
          <a:xfrm>
            <a:off x="717340" y="1232756"/>
            <a:ext cx="7740860" cy="5760640"/>
          </a:xfrm>
          <a:prstGeom prst="rect">
            <a:avLst/>
          </a:prstGeom>
        </p:spPr>
        <p:txBody>
          <a:bodyPr>
            <a:no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125000"/>
              </a:lnSpc>
              <a:buFontTx/>
              <a:buNone/>
            </a:pPr>
            <a:r>
              <a:rPr lang="zh-CN" altLang="en-US" sz="2400" kern="0" dirty="0">
                <a:latin typeface="Times New Roman" panose="02020603050405020304" pitchFamily="18" charset="0"/>
                <a:ea typeface="仿宋" panose="02010609060101010101" pitchFamily="49" charset="-122"/>
              </a:rPr>
              <a:t>无限长载流螺线管通有电流</a:t>
            </a:r>
            <a:r>
              <a:rPr lang="en-US" altLang="zh-CN" sz="2400" kern="0" dirty="0">
                <a:latin typeface="Times New Roman" panose="02020603050405020304" pitchFamily="18" charset="0"/>
                <a:ea typeface="仿宋" panose="02010609060101010101" pitchFamily="49" charset="-122"/>
              </a:rPr>
              <a:t>I</a:t>
            </a:r>
            <a:r>
              <a:rPr lang="zh-CN" altLang="en-US" sz="2400" kern="0" dirty="0">
                <a:latin typeface="Times New Roman" panose="02020603050405020304" pitchFamily="18" charset="0"/>
                <a:ea typeface="仿宋" panose="02010609060101010101" pitchFamily="49" charset="-122"/>
              </a:rPr>
              <a:t>，单位长度上的匝数为</a:t>
            </a:r>
            <a:r>
              <a:rPr lang="en-US" altLang="zh-CN" sz="2400" kern="0" dirty="0">
                <a:latin typeface="Times New Roman" panose="02020603050405020304" pitchFamily="18" charset="0"/>
                <a:ea typeface="仿宋" panose="02010609060101010101" pitchFamily="49" charset="-122"/>
              </a:rPr>
              <a:t>n</a:t>
            </a:r>
            <a:r>
              <a:rPr lang="zh-CN" altLang="en-US" sz="2400" kern="0" dirty="0" smtClean="0">
                <a:latin typeface="Times New Roman" panose="02020603050405020304" pitchFamily="18" charset="0"/>
                <a:ea typeface="仿宋" panose="02010609060101010101" pitchFamily="49" charset="-122"/>
              </a:rPr>
              <a:t>。</a:t>
            </a:r>
            <a:endParaRPr lang="en-US" altLang="zh-CN" sz="2400" kern="0" dirty="0" smtClean="0">
              <a:latin typeface="Times New Roman" panose="02020603050405020304" pitchFamily="18" charset="0"/>
              <a:ea typeface="仿宋" panose="02010609060101010101" pitchFamily="49" charset="-122"/>
            </a:endParaRPr>
          </a:p>
          <a:p>
            <a:pPr marL="0" indent="0">
              <a:lnSpc>
                <a:spcPct val="125000"/>
              </a:lnSpc>
              <a:buFontTx/>
              <a:buNone/>
            </a:pPr>
            <a:r>
              <a:rPr lang="zh-CN" altLang="en-US" sz="2400" kern="0" dirty="0">
                <a:latin typeface="Times New Roman" panose="02020603050405020304" pitchFamily="18" charset="0"/>
                <a:ea typeface="仿宋" panose="02010609060101010101" pitchFamily="49" charset="-122"/>
              </a:rPr>
              <a:t>求：螺线管内外的</a:t>
            </a:r>
            <a:r>
              <a:rPr lang="zh-CN" altLang="en-US" sz="2400" kern="0" dirty="0" smtClean="0">
                <a:latin typeface="Times New Roman" panose="02020603050405020304" pitchFamily="18" charset="0"/>
                <a:ea typeface="仿宋" panose="02010609060101010101" pitchFamily="49" charset="-122"/>
              </a:rPr>
              <a:t>磁感应强度</a:t>
            </a:r>
            <a:r>
              <a:rPr lang="en-US" altLang="zh-CN" sz="2400" kern="0" dirty="0" smtClean="0">
                <a:latin typeface="Times New Roman" panose="02020603050405020304" pitchFamily="18" charset="0"/>
                <a:ea typeface="仿宋" panose="02010609060101010101" pitchFamily="49" charset="-122"/>
              </a:rPr>
              <a:t>B</a:t>
            </a:r>
            <a:r>
              <a:rPr lang="zh-CN" altLang="en-US" sz="2400" kern="0" dirty="0" smtClean="0">
                <a:latin typeface="Times New Roman" panose="02020603050405020304" pitchFamily="18" charset="0"/>
                <a:ea typeface="仿宋" panose="02010609060101010101" pitchFamily="49" charset="-122"/>
              </a:rPr>
              <a:t>。</a:t>
            </a:r>
            <a:endParaRPr lang="en-US" altLang="zh-CN" sz="2400" kern="0" dirty="0" smtClean="0">
              <a:latin typeface="Times New Roman" panose="02020603050405020304" pitchFamily="18" charset="0"/>
              <a:ea typeface="仿宋" panose="02010609060101010101" pitchFamily="49" charset="-122"/>
            </a:endParaRPr>
          </a:p>
        </p:txBody>
      </p:sp>
      <p:pic>
        <p:nvPicPr>
          <p:cNvPr id="5" name="图片 4"/>
          <p:cNvPicPr>
            <a:picLocks noChangeAspect="1"/>
          </p:cNvPicPr>
          <p:nvPr/>
        </p:nvPicPr>
        <p:blipFill>
          <a:blip r:embed="rId2"/>
          <a:stretch>
            <a:fillRect/>
          </a:stretch>
        </p:blipFill>
        <p:spPr>
          <a:xfrm>
            <a:off x="4283968" y="2492896"/>
            <a:ext cx="4292578" cy="2264073"/>
          </a:xfrm>
          <a:prstGeom prst="rect">
            <a:avLst/>
          </a:prstGeom>
        </p:spPr>
      </p:pic>
      <p:sp>
        <p:nvSpPr>
          <p:cNvPr id="6" name="矩形 5"/>
          <p:cNvSpPr/>
          <p:nvPr/>
        </p:nvSpPr>
        <p:spPr>
          <a:xfrm>
            <a:off x="717340" y="2492896"/>
            <a:ext cx="3312368" cy="3350854"/>
          </a:xfrm>
          <a:prstGeom prst="rect">
            <a:avLst/>
          </a:prstGeom>
        </p:spPr>
        <p:txBody>
          <a:bodyPr wrap="square">
            <a:spAutoFit/>
          </a:bodyPr>
          <a:lstStyle/>
          <a:p>
            <a:pPr algn="l" eaLnBrk="0" hangingPunct="0">
              <a:lnSpc>
                <a:spcPct val="125000"/>
              </a:lnSpc>
              <a:spcBef>
                <a:spcPct val="20000"/>
              </a:spcBef>
            </a:pPr>
            <a:r>
              <a:rPr lang="zh-CN" altLang="en-US" kern="0" dirty="0">
                <a:ea typeface="仿宋" panose="02010609060101010101" pitchFamily="49" charset="-122"/>
              </a:rPr>
              <a:t>解</a:t>
            </a:r>
            <a:r>
              <a:rPr lang="zh-CN" altLang="zh-CN" kern="0" dirty="0">
                <a:ea typeface="仿宋" panose="02010609060101010101" pitchFamily="49" charset="-122"/>
              </a:rPr>
              <a:t>：无限长螺线管可看成是无穷大的螺绕环中的一段，有螺绕环外的磁感应强度为</a:t>
            </a:r>
            <a:r>
              <a:rPr lang="en-US" altLang="zh-CN" kern="0" dirty="0">
                <a:ea typeface="仿宋" panose="02010609060101010101" pitchFamily="49" charset="-122"/>
              </a:rPr>
              <a:t>0</a:t>
            </a:r>
            <a:r>
              <a:rPr lang="zh-CN" altLang="zh-CN" kern="0" dirty="0">
                <a:ea typeface="仿宋" panose="02010609060101010101" pitchFamily="49" charset="-122"/>
              </a:rPr>
              <a:t>的结论可知：无限长螺线外的磁感应强度</a:t>
            </a:r>
          </a:p>
          <a:p>
            <a:pPr algn="l" eaLnBrk="0" hangingPunct="0">
              <a:lnSpc>
                <a:spcPct val="125000"/>
              </a:lnSpc>
              <a:spcBef>
                <a:spcPct val="20000"/>
              </a:spcBef>
            </a:pPr>
            <a:r>
              <a:rPr lang="en-US" altLang="zh-CN" kern="0" dirty="0">
                <a:ea typeface="仿宋" panose="02010609060101010101" pitchFamily="49" charset="-122"/>
              </a:rPr>
              <a:t>B</a:t>
            </a:r>
            <a:r>
              <a:rPr lang="zh-CN" altLang="zh-CN" kern="0" dirty="0">
                <a:ea typeface="仿宋" panose="02010609060101010101" pitchFamily="49" charset="-122"/>
              </a:rPr>
              <a:t>＝</a:t>
            </a:r>
            <a:r>
              <a:rPr lang="en-US" altLang="zh-CN" kern="0" dirty="0">
                <a:ea typeface="仿宋" panose="02010609060101010101" pitchFamily="49" charset="-122"/>
              </a:rPr>
              <a:t>0</a:t>
            </a:r>
            <a:r>
              <a:rPr lang="zh-CN" altLang="zh-CN" kern="0" dirty="0">
                <a:ea typeface="仿宋" panose="02010609060101010101" pitchFamily="49" charset="-122"/>
              </a:rPr>
              <a:t>。</a:t>
            </a:r>
          </a:p>
        </p:txBody>
      </p:sp>
    </p:spTree>
    <p:extLst>
      <p:ext uri="{BB962C8B-B14F-4D97-AF65-F5344CB8AC3E}">
        <p14:creationId xmlns:p14="http://schemas.microsoft.com/office/powerpoint/2010/main" val="1446525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59</a:t>
            </a:fld>
            <a:endParaRPr lang="en-US" altLang="zh-CN"/>
          </a:p>
        </p:txBody>
      </p:sp>
      <p:sp>
        <p:nvSpPr>
          <p:cNvPr id="4" name="矩形 3"/>
          <p:cNvSpPr/>
          <p:nvPr/>
        </p:nvSpPr>
        <p:spPr>
          <a:xfrm>
            <a:off x="755576" y="728700"/>
            <a:ext cx="6588732" cy="506998"/>
          </a:xfrm>
          <a:prstGeom prst="rect">
            <a:avLst/>
          </a:prstGeom>
        </p:spPr>
        <p:txBody>
          <a:bodyPr wrap="square">
            <a:spAutoFit/>
          </a:bodyPr>
          <a:lstStyle/>
          <a:p>
            <a:pPr algn="l" eaLnBrk="0" hangingPunct="0">
              <a:lnSpc>
                <a:spcPct val="125000"/>
              </a:lnSpc>
              <a:spcBef>
                <a:spcPct val="20000"/>
              </a:spcBef>
            </a:pPr>
            <a:r>
              <a:rPr lang="zh-CN" altLang="zh-CN" kern="0" dirty="0">
                <a:ea typeface="仿宋" panose="02010609060101010101" pitchFamily="49" charset="-122"/>
              </a:rPr>
              <a:t>选安培环路</a:t>
            </a:r>
            <a:r>
              <a:rPr lang="en-US" altLang="zh-CN" kern="0" dirty="0" err="1">
                <a:ea typeface="仿宋" panose="02010609060101010101" pitchFamily="49" charset="-122"/>
              </a:rPr>
              <a:t>abcd</a:t>
            </a:r>
            <a:r>
              <a:rPr lang="zh-CN" altLang="zh-CN" kern="0" dirty="0">
                <a:ea typeface="仿宋" panose="02010609060101010101" pitchFamily="49" charset="-122"/>
              </a:rPr>
              <a:t>，根据安培环路定理：</a:t>
            </a:r>
            <a:endParaRPr lang="zh-CN" altLang="en-US" kern="0" dirty="0">
              <a:ea typeface="仿宋" panose="02010609060101010101" pitchFamily="49" charset="-122"/>
            </a:endParaRPr>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6120" y="1360218"/>
            <a:ext cx="6307300" cy="828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769308" y="2318967"/>
            <a:ext cx="2765501" cy="506998"/>
          </a:xfrm>
          <a:prstGeom prst="rect">
            <a:avLst/>
          </a:prstGeom>
        </p:spPr>
        <p:txBody>
          <a:bodyPr wrap="none">
            <a:spAutoFit/>
          </a:bodyPr>
          <a:lstStyle/>
          <a:p>
            <a:pPr algn="l" eaLnBrk="0" hangingPunct="0">
              <a:lnSpc>
                <a:spcPct val="125000"/>
              </a:lnSpc>
              <a:spcBef>
                <a:spcPct val="20000"/>
              </a:spcBef>
            </a:pPr>
            <a:r>
              <a:rPr lang="zh-CN" altLang="zh-CN" kern="0" dirty="0">
                <a:ea typeface="仿宋" panose="02010609060101010101" pitchFamily="49" charset="-122"/>
              </a:rPr>
              <a:t>在</a:t>
            </a:r>
            <a:r>
              <a:rPr lang="en-US" altLang="zh-CN" kern="0" dirty="0">
                <a:ea typeface="仿宋" panose="02010609060101010101" pitchFamily="49" charset="-122"/>
              </a:rPr>
              <a:t>ab</a:t>
            </a:r>
            <a:r>
              <a:rPr lang="zh-CN" altLang="zh-CN" kern="0" dirty="0">
                <a:ea typeface="仿宋" panose="02010609060101010101" pitchFamily="49" charset="-122"/>
              </a:rPr>
              <a:t>段，</a:t>
            </a:r>
            <a:r>
              <a:rPr lang="en-US" altLang="zh-CN" kern="0" dirty="0">
                <a:ea typeface="仿宋" panose="02010609060101010101" pitchFamily="49" charset="-122"/>
              </a:rPr>
              <a:t>B</a:t>
            </a:r>
            <a:r>
              <a:rPr lang="zh-CN" altLang="zh-CN" kern="0" dirty="0">
                <a:ea typeface="仿宋" panose="02010609060101010101" pitchFamily="49" charset="-122"/>
              </a:rPr>
              <a:t>与</a:t>
            </a:r>
            <a:r>
              <a:rPr lang="en-US" altLang="zh-CN" kern="0" dirty="0">
                <a:ea typeface="仿宋" panose="02010609060101010101" pitchFamily="49" charset="-122"/>
              </a:rPr>
              <a:t>dl</a:t>
            </a:r>
            <a:r>
              <a:rPr lang="zh-CN" altLang="zh-CN" kern="0" dirty="0">
                <a:ea typeface="仿宋" panose="02010609060101010101" pitchFamily="49" charset="-122"/>
              </a:rPr>
              <a:t>垂直</a:t>
            </a:r>
            <a:endParaRPr lang="zh-CN" altLang="en-US" kern="0" dirty="0">
              <a:ea typeface="仿宋" panose="02010609060101010101" pitchFamily="49" charset="-122"/>
            </a:endParaRPr>
          </a:p>
        </p:txBody>
      </p:sp>
      <p:pic>
        <p:nvPicPr>
          <p:cNvPr id="163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202913"/>
            <a:ext cx="1656184" cy="69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769308" y="3140968"/>
            <a:ext cx="2064989" cy="506998"/>
          </a:xfrm>
          <a:prstGeom prst="rect">
            <a:avLst/>
          </a:prstGeom>
        </p:spPr>
        <p:txBody>
          <a:bodyPr wrap="none">
            <a:spAutoFit/>
          </a:bodyPr>
          <a:lstStyle/>
          <a:p>
            <a:pPr algn="l" eaLnBrk="0" hangingPunct="0">
              <a:lnSpc>
                <a:spcPct val="125000"/>
              </a:lnSpc>
              <a:spcBef>
                <a:spcPct val="20000"/>
              </a:spcBef>
            </a:pPr>
            <a:r>
              <a:rPr lang="zh-CN" altLang="zh-CN" kern="0" dirty="0">
                <a:ea typeface="仿宋" panose="02010609060101010101" pitchFamily="49" charset="-122"/>
              </a:rPr>
              <a:t>在</a:t>
            </a:r>
            <a:r>
              <a:rPr lang="en-US" altLang="zh-CN" kern="0" dirty="0" err="1">
                <a:ea typeface="仿宋" panose="02010609060101010101" pitchFamily="49" charset="-122"/>
              </a:rPr>
              <a:t>bc</a:t>
            </a:r>
            <a:r>
              <a:rPr lang="zh-CN" altLang="zh-CN" kern="0" dirty="0">
                <a:ea typeface="仿宋" panose="02010609060101010101" pitchFamily="49" charset="-122"/>
              </a:rPr>
              <a:t>段，</a:t>
            </a:r>
            <a:r>
              <a:rPr lang="en-US" altLang="zh-CN" kern="0" dirty="0">
                <a:ea typeface="仿宋" panose="02010609060101010101" pitchFamily="49" charset="-122"/>
              </a:rPr>
              <a:t>B</a:t>
            </a:r>
            <a:r>
              <a:rPr lang="zh-CN" altLang="zh-CN" kern="0" dirty="0">
                <a:ea typeface="仿宋" panose="02010609060101010101" pitchFamily="49" charset="-122"/>
              </a:rPr>
              <a:t>＝</a:t>
            </a:r>
            <a:r>
              <a:rPr lang="en-US" altLang="zh-CN" kern="0" dirty="0">
                <a:ea typeface="仿宋" panose="02010609060101010101" pitchFamily="49" charset="-122"/>
              </a:rPr>
              <a:t>0</a:t>
            </a:r>
            <a:endParaRPr lang="zh-CN" altLang="en-US" kern="0" dirty="0">
              <a:ea typeface="仿宋" panose="02010609060101010101" pitchFamily="49" charset="-122"/>
            </a:endParaRPr>
          </a:p>
        </p:txBody>
      </p:sp>
      <p:pic>
        <p:nvPicPr>
          <p:cNvPr id="1638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9992" y="3089800"/>
            <a:ext cx="1656184" cy="69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778343" y="3987522"/>
            <a:ext cx="2765501" cy="506998"/>
          </a:xfrm>
          <a:prstGeom prst="rect">
            <a:avLst/>
          </a:prstGeom>
        </p:spPr>
        <p:txBody>
          <a:bodyPr wrap="none">
            <a:spAutoFit/>
          </a:bodyPr>
          <a:lstStyle/>
          <a:p>
            <a:pPr algn="l" eaLnBrk="0" hangingPunct="0">
              <a:lnSpc>
                <a:spcPct val="125000"/>
              </a:lnSpc>
              <a:spcBef>
                <a:spcPct val="20000"/>
              </a:spcBef>
            </a:pPr>
            <a:r>
              <a:rPr lang="zh-CN" altLang="zh-CN" kern="0" dirty="0">
                <a:ea typeface="仿宋" panose="02010609060101010101" pitchFamily="49" charset="-122"/>
              </a:rPr>
              <a:t>在</a:t>
            </a:r>
            <a:r>
              <a:rPr lang="en-US" altLang="zh-CN" kern="0" dirty="0">
                <a:ea typeface="仿宋" panose="02010609060101010101" pitchFamily="49" charset="-122"/>
              </a:rPr>
              <a:t>cd</a:t>
            </a:r>
            <a:r>
              <a:rPr lang="zh-CN" altLang="zh-CN" kern="0" dirty="0">
                <a:ea typeface="仿宋" panose="02010609060101010101" pitchFamily="49" charset="-122"/>
              </a:rPr>
              <a:t>段，</a:t>
            </a:r>
            <a:r>
              <a:rPr lang="en-US" altLang="zh-CN" kern="0" dirty="0">
                <a:ea typeface="仿宋" panose="02010609060101010101" pitchFamily="49" charset="-122"/>
              </a:rPr>
              <a:t>B</a:t>
            </a:r>
            <a:r>
              <a:rPr lang="zh-CN" altLang="zh-CN" kern="0" dirty="0">
                <a:ea typeface="仿宋" panose="02010609060101010101" pitchFamily="49" charset="-122"/>
              </a:rPr>
              <a:t>与</a:t>
            </a:r>
            <a:r>
              <a:rPr lang="en-US" altLang="zh-CN" kern="0" dirty="0">
                <a:ea typeface="仿宋" panose="02010609060101010101" pitchFamily="49" charset="-122"/>
              </a:rPr>
              <a:t>dl</a:t>
            </a:r>
            <a:r>
              <a:rPr lang="zh-CN" altLang="zh-CN" kern="0" dirty="0">
                <a:ea typeface="仿宋" panose="02010609060101010101" pitchFamily="49" charset="-122"/>
              </a:rPr>
              <a:t>垂直</a:t>
            </a:r>
            <a:endParaRPr lang="zh-CN" altLang="en-US" kern="0" dirty="0">
              <a:ea typeface="仿宋" panose="02010609060101010101" pitchFamily="49" charset="-122"/>
            </a:endParaRPr>
          </a:p>
        </p:txBody>
      </p:sp>
      <p:pic>
        <p:nvPicPr>
          <p:cNvPr id="1638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9992" y="3960626"/>
            <a:ext cx="1692188" cy="694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786450" y="4946107"/>
            <a:ext cx="2834430" cy="506998"/>
          </a:xfrm>
          <a:prstGeom prst="rect">
            <a:avLst/>
          </a:prstGeom>
        </p:spPr>
        <p:txBody>
          <a:bodyPr wrap="none">
            <a:spAutoFit/>
          </a:bodyPr>
          <a:lstStyle/>
          <a:p>
            <a:pPr algn="l" eaLnBrk="0" hangingPunct="0">
              <a:lnSpc>
                <a:spcPct val="125000"/>
              </a:lnSpc>
              <a:spcBef>
                <a:spcPct val="20000"/>
              </a:spcBef>
            </a:pPr>
            <a:r>
              <a:rPr lang="zh-CN" altLang="zh-CN" kern="0" dirty="0">
                <a:ea typeface="仿宋" panose="02010609060101010101" pitchFamily="49" charset="-122"/>
              </a:rPr>
              <a:t>在</a:t>
            </a:r>
            <a:r>
              <a:rPr lang="en-US" altLang="zh-CN" kern="0" dirty="0">
                <a:ea typeface="仿宋" panose="02010609060101010101" pitchFamily="49" charset="-122"/>
              </a:rPr>
              <a:t>da</a:t>
            </a:r>
            <a:r>
              <a:rPr lang="zh-CN" altLang="zh-CN" kern="0" dirty="0">
                <a:ea typeface="仿宋" panose="02010609060101010101" pitchFamily="49" charset="-122"/>
              </a:rPr>
              <a:t>段，</a:t>
            </a:r>
            <a:r>
              <a:rPr lang="en-US" altLang="zh-CN" kern="0" dirty="0">
                <a:ea typeface="仿宋" panose="02010609060101010101" pitchFamily="49" charset="-122"/>
              </a:rPr>
              <a:t>B</a:t>
            </a:r>
            <a:r>
              <a:rPr lang="zh-CN" altLang="zh-CN" kern="0" dirty="0">
                <a:ea typeface="仿宋" panose="02010609060101010101" pitchFamily="49" charset="-122"/>
              </a:rPr>
              <a:t>为恒定值</a:t>
            </a:r>
            <a:endParaRPr lang="zh-CN" altLang="en-US" kern="0" dirty="0">
              <a:ea typeface="仿宋" panose="02010609060101010101" pitchFamily="49" charset="-122"/>
            </a:endParaRPr>
          </a:p>
        </p:txBody>
      </p:sp>
      <p:pic>
        <p:nvPicPr>
          <p:cNvPr id="1639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21472" y="4740323"/>
            <a:ext cx="2390788" cy="712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5656" y="5913882"/>
            <a:ext cx="2844316" cy="79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56076" y="5913882"/>
            <a:ext cx="1546327" cy="58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848872" y="5976318"/>
            <a:ext cx="492443" cy="461665"/>
          </a:xfrm>
          <a:prstGeom prst="rect">
            <a:avLst/>
          </a:prstGeom>
        </p:spPr>
        <p:txBody>
          <a:bodyPr wrap="none">
            <a:spAutoFit/>
          </a:bodyPr>
          <a:lstStyle/>
          <a:p>
            <a:r>
              <a:rPr lang="zh-CN" altLang="zh-CN" kern="100" dirty="0">
                <a:cs typeface="Times New Roman" panose="02020603050405020304" pitchFamily="18" charset="0"/>
              </a:rPr>
              <a:t>∴</a:t>
            </a:r>
            <a:endParaRPr lang="zh-CN" altLang="en-US" dirty="0"/>
          </a:p>
        </p:txBody>
      </p:sp>
      <p:sp>
        <p:nvSpPr>
          <p:cNvPr id="10" name="矩形 9"/>
          <p:cNvSpPr/>
          <p:nvPr/>
        </p:nvSpPr>
        <p:spPr>
          <a:xfrm>
            <a:off x="4697921" y="5976318"/>
            <a:ext cx="492443" cy="461665"/>
          </a:xfrm>
          <a:prstGeom prst="rect">
            <a:avLst/>
          </a:prstGeom>
        </p:spPr>
        <p:txBody>
          <a:bodyPr wrap="none">
            <a:spAutoFit/>
          </a:bodyPr>
          <a:lstStyle/>
          <a:p>
            <a:r>
              <a:rPr lang="zh-CN" altLang="zh-CN" kern="100" dirty="0">
                <a:cs typeface="Times New Roman" panose="02020603050405020304" pitchFamily="18" charset="0"/>
              </a:rPr>
              <a:t>∴</a:t>
            </a:r>
            <a:endParaRPr lang="zh-CN" altLang="en-US" dirty="0"/>
          </a:p>
        </p:txBody>
      </p:sp>
    </p:spTree>
    <p:extLst>
      <p:ext uri="{BB962C8B-B14F-4D97-AF65-F5344CB8AC3E}">
        <p14:creationId xmlns:p14="http://schemas.microsoft.com/office/powerpoint/2010/main" val="17394104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6</a:t>
            </a:fld>
            <a:endParaRPr lang="en-US" altLang="zh-CN"/>
          </a:p>
        </p:txBody>
      </p:sp>
      <p:pic>
        <p:nvPicPr>
          <p:cNvPr id="3" name="图片 2"/>
          <p:cNvPicPr>
            <a:picLocks noChangeAspect="1"/>
          </p:cNvPicPr>
          <p:nvPr/>
        </p:nvPicPr>
        <p:blipFill>
          <a:blip r:embed="rId2"/>
          <a:stretch>
            <a:fillRect/>
          </a:stretch>
        </p:blipFill>
        <p:spPr>
          <a:xfrm>
            <a:off x="1943708" y="836712"/>
            <a:ext cx="5419725" cy="2981325"/>
          </a:xfrm>
          <a:prstGeom prst="rect">
            <a:avLst/>
          </a:prstGeom>
        </p:spPr>
      </p:pic>
      <p:pic>
        <p:nvPicPr>
          <p:cNvPr id="4" name="图片 3"/>
          <p:cNvPicPr>
            <a:picLocks noChangeAspect="1"/>
          </p:cNvPicPr>
          <p:nvPr/>
        </p:nvPicPr>
        <p:blipFill>
          <a:blip r:embed="rId3"/>
          <a:stretch>
            <a:fillRect/>
          </a:stretch>
        </p:blipFill>
        <p:spPr>
          <a:xfrm>
            <a:off x="1085654" y="4034102"/>
            <a:ext cx="6848475" cy="1962150"/>
          </a:xfrm>
          <a:prstGeom prst="rect">
            <a:avLst/>
          </a:prstGeom>
        </p:spPr>
      </p:pic>
    </p:spTree>
    <p:extLst>
      <p:ext uri="{BB962C8B-B14F-4D97-AF65-F5344CB8AC3E}">
        <p14:creationId xmlns:p14="http://schemas.microsoft.com/office/powerpoint/2010/main" val="36505791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60</a:t>
            </a:fld>
            <a:endParaRPr lang="en-US" altLang="zh-CN"/>
          </a:p>
        </p:txBody>
      </p:sp>
      <p:sp>
        <p:nvSpPr>
          <p:cNvPr id="3" name="矩形 2"/>
          <p:cNvSpPr/>
          <p:nvPr/>
        </p:nvSpPr>
        <p:spPr>
          <a:xfrm>
            <a:off x="718971" y="548680"/>
            <a:ext cx="803425" cy="562398"/>
          </a:xfrm>
          <a:prstGeom prst="rect">
            <a:avLst/>
          </a:prstGeom>
        </p:spPr>
        <p:txBody>
          <a:bodyPr wrap="none">
            <a:spAutoFit/>
          </a:bodyPr>
          <a:lstStyle/>
          <a:p>
            <a:pPr algn="l">
              <a:lnSpc>
                <a:spcPct val="145000"/>
              </a:lnSpc>
            </a:pPr>
            <a:r>
              <a:rPr lang="zh-CN" altLang="en-US" b="1" dirty="0" smtClean="0">
                <a:ea typeface="仿宋" panose="02010609060101010101" pitchFamily="49" charset="-122"/>
              </a:rPr>
              <a:t>例题</a:t>
            </a:r>
            <a:endParaRPr lang="zh-CN" altLang="en-US" b="1" dirty="0">
              <a:ea typeface="仿宋" panose="02010609060101010101" pitchFamily="49" charset="-122"/>
            </a:endParaRPr>
          </a:p>
        </p:txBody>
      </p:sp>
      <p:sp>
        <p:nvSpPr>
          <p:cNvPr id="4" name="内容占位符 2"/>
          <p:cNvSpPr txBox="1">
            <a:spLocks/>
          </p:cNvSpPr>
          <p:nvPr/>
        </p:nvSpPr>
        <p:spPr>
          <a:xfrm>
            <a:off x="717340" y="1232756"/>
            <a:ext cx="7740860" cy="5760640"/>
          </a:xfrm>
          <a:prstGeom prst="rect">
            <a:avLst/>
          </a:prstGeom>
        </p:spPr>
        <p:txBody>
          <a:bodyPr>
            <a:no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125000"/>
              </a:lnSpc>
              <a:buFontTx/>
              <a:buNone/>
            </a:pPr>
            <a:r>
              <a:rPr lang="zh-CN" altLang="en-US" sz="2400" kern="0" dirty="0">
                <a:latin typeface="Times New Roman" panose="02020603050405020304" pitchFamily="18" charset="0"/>
                <a:ea typeface="仿宋" panose="02010609060101010101" pitchFamily="49" charset="-122"/>
              </a:rPr>
              <a:t>无限大导体平板，其厚度可忽略不计，单位长度上通有恒定电流</a:t>
            </a:r>
            <a:r>
              <a:rPr lang="en-US" altLang="zh-CN" sz="2400" kern="0" dirty="0" smtClean="0">
                <a:latin typeface="Times New Roman" panose="02020603050405020304" pitchFamily="18" charset="0"/>
                <a:ea typeface="仿宋" panose="02010609060101010101" pitchFamily="49" charset="-122"/>
              </a:rPr>
              <a:t>I</a:t>
            </a:r>
            <a:r>
              <a:rPr lang="zh-CN" altLang="en-US" sz="2400" kern="0" dirty="0" smtClean="0">
                <a:latin typeface="Times New Roman" panose="02020603050405020304" pitchFamily="18" charset="0"/>
                <a:ea typeface="仿宋" panose="02010609060101010101" pitchFamily="49" charset="-122"/>
              </a:rPr>
              <a:t>。</a:t>
            </a:r>
            <a:endParaRPr lang="en-US" altLang="zh-CN" sz="2400" kern="0" dirty="0" smtClean="0">
              <a:latin typeface="Times New Roman" panose="02020603050405020304" pitchFamily="18" charset="0"/>
              <a:ea typeface="仿宋" panose="02010609060101010101" pitchFamily="49" charset="-122"/>
            </a:endParaRPr>
          </a:p>
          <a:p>
            <a:pPr marL="0" indent="0">
              <a:lnSpc>
                <a:spcPct val="125000"/>
              </a:lnSpc>
              <a:buFontTx/>
              <a:buNone/>
            </a:pPr>
            <a:r>
              <a:rPr lang="zh-CN" altLang="en-US" sz="2400" kern="0" dirty="0">
                <a:latin typeface="Times New Roman" panose="02020603050405020304" pitchFamily="18" charset="0"/>
                <a:ea typeface="仿宋" panose="02010609060101010101" pitchFamily="49" charset="-122"/>
              </a:rPr>
              <a:t>求：无限大载流平板周围的磁感应强度</a:t>
            </a:r>
            <a:r>
              <a:rPr lang="en-US" altLang="zh-CN" sz="2400" kern="0" dirty="0" smtClean="0">
                <a:latin typeface="Times New Roman" panose="02020603050405020304" pitchFamily="18" charset="0"/>
                <a:ea typeface="仿宋" panose="02010609060101010101" pitchFamily="49" charset="-122"/>
              </a:rPr>
              <a:t>B</a:t>
            </a:r>
            <a:r>
              <a:rPr lang="zh-CN" altLang="en-US" sz="2400" kern="0" dirty="0" smtClean="0">
                <a:latin typeface="Times New Roman" panose="02020603050405020304" pitchFamily="18" charset="0"/>
                <a:ea typeface="仿宋" panose="02010609060101010101" pitchFamily="49" charset="-122"/>
              </a:rPr>
              <a:t>。</a:t>
            </a:r>
            <a:endParaRPr lang="en-US" altLang="zh-CN" sz="2400" kern="0" dirty="0" smtClean="0">
              <a:latin typeface="Times New Roman" panose="02020603050405020304" pitchFamily="18" charset="0"/>
              <a:ea typeface="仿宋" panose="02010609060101010101" pitchFamily="49" charset="-122"/>
            </a:endParaRPr>
          </a:p>
        </p:txBody>
      </p:sp>
      <p:sp>
        <p:nvSpPr>
          <p:cNvPr id="5" name="矩形 4"/>
          <p:cNvSpPr/>
          <p:nvPr/>
        </p:nvSpPr>
        <p:spPr>
          <a:xfrm>
            <a:off x="717340" y="2996952"/>
            <a:ext cx="800219" cy="461665"/>
          </a:xfrm>
          <a:prstGeom prst="rect">
            <a:avLst/>
          </a:prstGeom>
        </p:spPr>
        <p:txBody>
          <a:bodyPr wrap="none">
            <a:spAutoFit/>
          </a:bodyPr>
          <a:lstStyle/>
          <a:p>
            <a:r>
              <a:rPr lang="zh-CN" altLang="zh-CN" kern="100" dirty="0">
                <a:latin typeface="仿宋" panose="02010609060101010101" pitchFamily="49" charset="-122"/>
                <a:ea typeface="仿宋" panose="02010609060101010101" pitchFamily="49" charset="-122"/>
                <a:cs typeface="Times New Roman" panose="02020603050405020304" pitchFamily="18" charset="0"/>
              </a:rPr>
              <a:t>解：</a:t>
            </a:r>
            <a:endParaRPr lang="zh-CN" altLang="en-US" dirty="0">
              <a:latin typeface="仿宋" panose="02010609060101010101" pitchFamily="49" charset="-122"/>
              <a:ea typeface="仿宋" panose="02010609060101010101" pitchFamily="49" charset="-122"/>
            </a:endParaRPr>
          </a:p>
        </p:txBody>
      </p:sp>
      <p:pic>
        <p:nvPicPr>
          <p:cNvPr id="6" name="图片 5"/>
          <p:cNvPicPr>
            <a:picLocks noChangeAspect="1"/>
          </p:cNvPicPr>
          <p:nvPr/>
        </p:nvPicPr>
        <p:blipFill>
          <a:blip r:embed="rId2"/>
          <a:stretch>
            <a:fillRect/>
          </a:stretch>
        </p:blipFill>
        <p:spPr>
          <a:xfrm>
            <a:off x="2483768" y="3243030"/>
            <a:ext cx="1298054" cy="1178496"/>
          </a:xfrm>
          <a:prstGeom prst="rect">
            <a:avLst/>
          </a:prstGeom>
        </p:spPr>
      </p:pic>
      <p:pic>
        <p:nvPicPr>
          <p:cNvPr id="7" name="图片 6"/>
          <p:cNvPicPr>
            <a:picLocks noChangeAspect="1"/>
          </p:cNvPicPr>
          <p:nvPr/>
        </p:nvPicPr>
        <p:blipFill>
          <a:blip r:embed="rId3"/>
          <a:stretch>
            <a:fillRect/>
          </a:stretch>
        </p:blipFill>
        <p:spPr>
          <a:xfrm>
            <a:off x="5032340" y="3207151"/>
            <a:ext cx="2163105" cy="1214375"/>
          </a:xfrm>
          <a:prstGeom prst="rect">
            <a:avLst/>
          </a:prstGeom>
        </p:spPr>
      </p:pic>
      <p:pic>
        <p:nvPicPr>
          <p:cNvPr id="8" name="图片 7"/>
          <p:cNvPicPr>
            <a:picLocks noChangeAspect="1"/>
          </p:cNvPicPr>
          <p:nvPr/>
        </p:nvPicPr>
        <p:blipFill>
          <a:blip r:embed="rId4"/>
          <a:stretch>
            <a:fillRect/>
          </a:stretch>
        </p:blipFill>
        <p:spPr>
          <a:xfrm>
            <a:off x="2847534" y="4543204"/>
            <a:ext cx="3705666" cy="1859571"/>
          </a:xfrm>
          <a:prstGeom prst="rect">
            <a:avLst/>
          </a:prstGeom>
        </p:spPr>
      </p:pic>
    </p:spTree>
    <p:extLst>
      <p:ext uri="{BB962C8B-B14F-4D97-AF65-F5344CB8AC3E}">
        <p14:creationId xmlns:p14="http://schemas.microsoft.com/office/powerpoint/2010/main" val="3070011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61</a:t>
            </a:fld>
            <a:endParaRPr lang="en-US" altLang="zh-CN"/>
          </a:p>
        </p:txBody>
      </p:sp>
      <p:sp>
        <p:nvSpPr>
          <p:cNvPr id="3" name="矩形 2"/>
          <p:cNvSpPr/>
          <p:nvPr/>
        </p:nvSpPr>
        <p:spPr>
          <a:xfrm>
            <a:off x="791580" y="908720"/>
            <a:ext cx="7524836" cy="553998"/>
          </a:xfrm>
          <a:prstGeom prst="rect">
            <a:avLst/>
          </a:prstGeom>
        </p:spPr>
        <p:txBody>
          <a:bodyPr wrap="square">
            <a:spAutoFit/>
          </a:bodyPr>
          <a:lstStyle/>
          <a:p>
            <a:pPr algn="l" eaLnBrk="0" hangingPunct="0">
              <a:lnSpc>
                <a:spcPct val="125000"/>
              </a:lnSpc>
              <a:spcBef>
                <a:spcPct val="20000"/>
              </a:spcBef>
            </a:pPr>
            <a:r>
              <a:rPr lang="zh-CN" altLang="zh-CN" kern="0" dirty="0">
                <a:ea typeface="仿宋" panose="02010609060101010101" pitchFamily="49" charset="-122"/>
              </a:rPr>
              <a:t>无限大载流平板周围的磁感应强度</a:t>
            </a:r>
            <a:r>
              <a:rPr lang="en-US" altLang="zh-CN" kern="0" dirty="0">
                <a:ea typeface="仿宋" panose="02010609060101010101" pitchFamily="49" charset="-122"/>
              </a:rPr>
              <a:t>B</a:t>
            </a:r>
            <a:r>
              <a:rPr lang="zh-CN" altLang="zh-CN" kern="0" dirty="0">
                <a:ea typeface="仿宋" panose="02010609060101010101" pitchFamily="49" charset="-122"/>
              </a:rPr>
              <a:t>一定平行于板面。</a:t>
            </a:r>
            <a:endParaRPr lang="zh-CN" altLang="en-US" kern="0" dirty="0">
              <a:ea typeface="仿宋" panose="02010609060101010101" pitchFamily="49" charset="-122"/>
            </a:endParaRPr>
          </a:p>
        </p:txBody>
      </p:sp>
      <p:sp>
        <p:nvSpPr>
          <p:cNvPr id="4" name="矩形 3"/>
          <p:cNvSpPr/>
          <p:nvPr/>
        </p:nvSpPr>
        <p:spPr>
          <a:xfrm>
            <a:off x="503548" y="1736812"/>
            <a:ext cx="5166320" cy="461665"/>
          </a:xfrm>
          <a:prstGeom prst="rect">
            <a:avLst/>
          </a:prstGeom>
        </p:spPr>
        <p:txBody>
          <a:bodyPr wrap="square">
            <a:spAutoFit/>
          </a:bodyPr>
          <a:lstStyle/>
          <a:p>
            <a:r>
              <a:rPr lang="zh-CN" altLang="zh-CN" kern="0" dirty="0">
                <a:ea typeface="仿宋" panose="02010609060101010101" pitchFamily="49" charset="-122"/>
              </a:rPr>
              <a:t>选安培环路：</a:t>
            </a:r>
            <a:r>
              <a:rPr lang="en-US" altLang="zh-CN" kern="0" dirty="0">
                <a:ea typeface="仿宋" panose="02010609060101010101" pitchFamily="49" charset="-122"/>
              </a:rPr>
              <a:t>PQRS</a:t>
            </a:r>
            <a:r>
              <a:rPr lang="zh-CN" altLang="zh-CN" kern="0" dirty="0">
                <a:ea typeface="仿宋" panose="02010609060101010101" pitchFamily="49" charset="-122"/>
              </a:rPr>
              <a:t>，</a:t>
            </a:r>
            <a:r>
              <a:rPr lang="en-US" altLang="zh-CN" kern="0" dirty="0">
                <a:ea typeface="仿宋" panose="02010609060101010101" pitchFamily="49" charset="-122"/>
              </a:rPr>
              <a:t>PQ</a:t>
            </a:r>
            <a:r>
              <a:rPr lang="zh-CN" altLang="zh-CN" kern="0" dirty="0">
                <a:ea typeface="仿宋" panose="02010609060101010101" pitchFamily="49" charset="-122"/>
              </a:rPr>
              <a:t>＝</a:t>
            </a:r>
            <a:r>
              <a:rPr lang="en-US" altLang="zh-CN" kern="0" dirty="0">
                <a:ea typeface="仿宋" panose="02010609060101010101" pitchFamily="49" charset="-122"/>
              </a:rPr>
              <a:t>RS</a:t>
            </a:r>
            <a:r>
              <a:rPr lang="zh-CN" altLang="zh-CN" kern="0" dirty="0">
                <a:ea typeface="仿宋" panose="02010609060101010101" pitchFamily="49" charset="-122"/>
              </a:rPr>
              <a:t>＝</a:t>
            </a:r>
            <a:r>
              <a:rPr lang="en-US" altLang="zh-CN" kern="0" dirty="0">
                <a:ea typeface="仿宋" panose="02010609060101010101" pitchFamily="49" charset="-122"/>
              </a:rPr>
              <a:t>x</a:t>
            </a:r>
            <a:endParaRPr lang="zh-CN" altLang="en-US" kern="0" dirty="0">
              <a:ea typeface="仿宋" panose="02010609060101010101" pitchFamily="49" charset="-122"/>
            </a:endParaRPr>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7644" y="2472571"/>
            <a:ext cx="6751637" cy="871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407436" y="3639095"/>
            <a:ext cx="3262432" cy="461665"/>
          </a:xfrm>
          <a:prstGeom prst="rect">
            <a:avLst/>
          </a:prstGeom>
        </p:spPr>
        <p:txBody>
          <a:bodyPr wrap="none">
            <a:spAutoFit/>
          </a:bodyPr>
          <a:lstStyle/>
          <a:p>
            <a:r>
              <a:rPr lang="zh-CN" altLang="zh-CN" kern="100" dirty="0">
                <a:cs typeface="Times New Roman" panose="02020603050405020304" pitchFamily="18" charset="0"/>
              </a:rPr>
              <a:t>＝</a:t>
            </a:r>
            <a:r>
              <a:rPr lang="en-US" altLang="zh-CN" kern="100" dirty="0" err="1"/>
              <a:t>Bx</a:t>
            </a:r>
            <a:r>
              <a:rPr lang="zh-CN" altLang="zh-CN" kern="100" dirty="0">
                <a:cs typeface="Times New Roman" panose="02020603050405020304" pitchFamily="18" charset="0"/>
              </a:rPr>
              <a:t>＋</a:t>
            </a:r>
            <a:r>
              <a:rPr lang="en-US" altLang="zh-CN" kern="100" dirty="0"/>
              <a:t>0</a:t>
            </a:r>
            <a:r>
              <a:rPr lang="zh-CN" altLang="zh-CN" kern="100" dirty="0">
                <a:cs typeface="Times New Roman" panose="02020603050405020304" pitchFamily="18" charset="0"/>
              </a:rPr>
              <a:t>＋</a:t>
            </a:r>
            <a:r>
              <a:rPr lang="en-US" altLang="zh-CN" kern="100" dirty="0" err="1"/>
              <a:t>Bx</a:t>
            </a:r>
            <a:r>
              <a:rPr lang="zh-CN" altLang="zh-CN" kern="100" dirty="0">
                <a:cs typeface="Times New Roman" panose="02020603050405020304" pitchFamily="18" charset="0"/>
              </a:rPr>
              <a:t>＋</a:t>
            </a:r>
            <a:r>
              <a:rPr lang="en-US" altLang="zh-CN" kern="100" dirty="0"/>
              <a:t>0</a:t>
            </a:r>
            <a:r>
              <a:rPr lang="zh-CN" altLang="zh-CN" kern="100" dirty="0">
                <a:cs typeface="Times New Roman" panose="02020603050405020304" pitchFamily="18" charset="0"/>
              </a:rPr>
              <a:t>＝</a:t>
            </a:r>
            <a:r>
              <a:rPr lang="en-US" altLang="zh-CN" kern="100" dirty="0"/>
              <a:t>2Bx</a:t>
            </a:r>
            <a:endParaRPr lang="zh-CN" altLang="en-US" dirty="0"/>
          </a:p>
        </p:txBody>
      </p:sp>
      <p:sp>
        <p:nvSpPr>
          <p:cNvPr id="6" name="矩形 5"/>
          <p:cNvSpPr/>
          <p:nvPr/>
        </p:nvSpPr>
        <p:spPr>
          <a:xfrm>
            <a:off x="870190" y="4436232"/>
            <a:ext cx="3211135" cy="461665"/>
          </a:xfrm>
          <a:prstGeom prst="rect">
            <a:avLst/>
          </a:prstGeom>
        </p:spPr>
        <p:txBody>
          <a:bodyPr wrap="none">
            <a:spAutoFit/>
          </a:bodyPr>
          <a:lstStyle/>
          <a:p>
            <a:r>
              <a:rPr lang="zh-CN" altLang="zh-CN" kern="0" dirty="0">
                <a:ea typeface="仿宋" panose="02010609060101010101" pitchFamily="49" charset="-122"/>
              </a:rPr>
              <a:t>包围的总电流为</a:t>
            </a:r>
            <a:r>
              <a:rPr lang="en-US" altLang="zh-CN" kern="0" dirty="0">
                <a:ea typeface="仿宋" panose="02010609060101010101" pitchFamily="49" charset="-122"/>
              </a:rPr>
              <a:t>Ix</a:t>
            </a:r>
            <a:r>
              <a:rPr lang="zh-CN" altLang="zh-CN" kern="0" dirty="0">
                <a:ea typeface="仿宋" panose="02010609060101010101" pitchFamily="49" charset="-122"/>
              </a:rPr>
              <a:t>，则</a:t>
            </a:r>
            <a:endParaRPr lang="zh-CN" altLang="en-US" kern="0" dirty="0">
              <a:ea typeface="仿宋" panose="02010609060101010101" pitchFamily="49" charset="-122"/>
            </a:endParaRPr>
          </a:p>
        </p:txBody>
      </p:sp>
      <p:pic>
        <p:nvPicPr>
          <p:cNvPr id="174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1149" y="4441383"/>
            <a:ext cx="1497437" cy="47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1395" y="5252629"/>
            <a:ext cx="1404801" cy="885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172209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7</a:t>
            </a:fld>
            <a:endParaRPr lang="en-US" altLang="zh-CN"/>
          </a:p>
        </p:txBody>
      </p:sp>
      <p:pic>
        <p:nvPicPr>
          <p:cNvPr id="3" name="图片 2"/>
          <p:cNvPicPr>
            <a:picLocks noChangeAspect="1"/>
          </p:cNvPicPr>
          <p:nvPr/>
        </p:nvPicPr>
        <p:blipFill>
          <a:blip r:embed="rId2"/>
          <a:stretch>
            <a:fillRect/>
          </a:stretch>
        </p:blipFill>
        <p:spPr>
          <a:xfrm>
            <a:off x="1081087" y="752475"/>
            <a:ext cx="6981825" cy="5353050"/>
          </a:xfrm>
          <a:prstGeom prst="rect">
            <a:avLst/>
          </a:prstGeom>
        </p:spPr>
      </p:pic>
    </p:spTree>
    <p:extLst>
      <p:ext uri="{BB962C8B-B14F-4D97-AF65-F5344CB8AC3E}">
        <p14:creationId xmlns:p14="http://schemas.microsoft.com/office/powerpoint/2010/main" val="1497023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8</a:t>
            </a:fld>
            <a:endParaRPr lang="en-US" altLang="zh-CN"/>
          </a:p>
        </p:txBody>
      </p:sp>
      <p:pic>
        <p:nvPicPr>
          <p:cNvPr id="4" name="图片 3"/>
          <p:cNvPicPr>
            <a:picLocks noChangeAspect="1"/>
          </p:cNvPicPr>
          <p:nvPr/>
        </p:nvPicPr>
        <p:blipFill>
          <a:blip r:embed="rId2"/>
          <a:stretch>
            <a:fillRect/>
          </a:stretch>
        </p:blipFill>
        <p:spPr>
          <a:xfrm>
            <a:off x="755576" y="1988840"/>
            <a:ext cx="7621472" cy="3204356"/>
          </a:xfrm>
          <a:prstGeom prst="rect">
            <a:avLst/>
          </a:prstGeom>
        </p:spPr>
      </p:pic>
      <p:sp>
        <p:nvSpPr>
          <p:cNvPr id="5" name="矩形 4"/>
          <p:cNvSpPr/>
          <p:nvPr/>
        </p:nvSpPr>
        <p:spPr>
          <a:xfrm>
            <a:off x="3167844" y="764704"/>
            <a:ext cx="2646878" cy="715581"/>
          </a:xfrm>
          <a:prstGeom prst="rect">
            <a:avLst/>
          </a:prstGeom>
        </p:spPr>
        <p:txBody>
          <a:bodyPr wrap="none">
            <a:spAutoFit/>
          </a:bodyPr>
          <a:lstStyle/>
          <a:p>
            <a:pPr algn="l">
              <a:lnSpc>
                <a:spcPct val="150000"/>
              </a:lnSpc>
            </a:pPr>
            <a:r>
              <a:rPr lang="zh-CN" altLang="en-US" sz="3200" b="1" kern="0" dirty="0" smtClean="0">
                <a:solidFill>
                  <a:srgbClr val="0000FF"/>
                </a:solidFill>
                <a:latin typeface="仿宋" panose="02010609060101010101" pitchFamily="49" charset="-122"/>
                <a:ea typeface="仿宋" panose="02010609060101010101" pitchFamily="49" charset="-122"/>
              </a:rPr>
              <a:t>磁场线的引入</a:t>
            </a:r>
            <a:endParaRPr lang="en-US" altLang="zh-CN" sz="3200" b="1" kern="0" dirty="0">
              <a:solidFill>
                <a:srgbClr val="0000FF"/>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216495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C3A563B-4F8C-46EA-BA1B-9CAF9F169970}" type="slidenum">
              <a:rPr lang="en-US" altLang="zh-CN" smtClean="0"/>
              <a:pPr>
                <a:defRPr/>
              </a:pPr>
              <a:t>9</a:t>
            </a:fld>
            <a:endParaRPr lang="en-US" altLang="zh-CN"/>
          </a:p>
        </p:txBody>
      </p:sp>
      <p:sp>
        <p:nvSpPr>
          <p:cNvPr id="3" name="矩形 2"/>
          <p:cNvSpPr/>
          <p:nvPr/>
        </p:nvSpPr>
        <p:spPr>
          <a:xfrm>
            <a:off x="539552" y="512676"/>
            <a:ext cx="5747086" cy="715581"/>
          </a:xfrm>
          <a:prstGeom prst="rect">
            <a:avLst/>
          </a:prstGeom>
        </p:spPr>
        <p:txBody>
          <a:bodyPr wrap="none">
            <a:spAutoFit/>
          </a:bodyPr>
          <a:lstStyle/>
          <a:p>
            <a:pPr algn="l">
              <a:lnSpc>
                <a:spcPct val="150000"/>
              </a:lnSpc>
            </a:pPr>
            <a:r>
              <a:rPr lang="zh-CN" altLang="en-US" sz="3200" b="1" kern="0" dirty="0">
                <a:solidFill>
                  <a:srgbClr val="0000FF"/>
                </a:solidFill>
                <a:latin typeface="仿宋" panose="02010609060101010101" pitchFamily="49" charset="-122"/>
                <a:ea typeface="仿宋" panose="02010609060101010101" pitchFamily="49" charset="-122"/>
              </a:rPr>
              <a:t>二、电流的磁效应</a:t>
            </a:r>
            <a:r>
              <a:rPr lang="en-US" altLang="zh-CN" sz="3200" b="1" kern="0" dirty="0">
                <a:solidFill>
                  <a:srgbClr val="0000FF"/>
                </a:solidFill>
                <a:latin typeface="仿宋" panose="02010609060101010101" pitchFamily="49" charset="-122"/>
                <a:ea typeface="仿宋" panose="02010609060101010101" pitchFamily="49" charset="-122"/>
              </a:rPr>
              <a:t>-</a:t>
            </a:r>
            <a:r>
              <a:rPr lang="zh-CN" altLang="en-US" sz="3200" b="1" kern="0" dirty="0">
                <a:solidFill>
                  <a:srgbClr val="0000FF"/>
                </a:solidFill>
                <a:latin typeface="仿宋" panose="02010609060101010101" pitchFamily="49" charset="-122"/>
                <a:ea typeface="仿宋" panose="02010609060101010101" pitchFamily="49" charset="-122"/>
              </a:rPr>
              <a:t>奥斯特实验</a:t>
            </a:r>
            <a:endParaRPr lang="en-US" altLang="zh-CN" sz="3200" b="1" kern="0" dirty="0">
              <a:solidFill>
                <a:srgbClr val="0000FF"/>
              </a:solidFill>
              <a:latin typeface="仿宋" panose="02010609060101010101" pitchFamily="49" charset="-122"/>
              <a:ea typeface="仿宋" panose="02010609060101010101" pitchFamily="49" charset="-122"/>
            </a:endParaRPr>
          </a:p>
        </p:txBody>
      </p:sp>
      <p:pic>
        <p:nvPicPr>
          <p:cNvPr id="4" name="图片 3"/>
          <p:cNvPicPr>
            <a:picLocks noChangeAspect="1"/>
          </p:cNvPicPr>
          <p:nvPr/>
        </p:nvPicPr>
        <p:blipFill>
          <a:blip r:embed="rId2"/>
          <a:stretch>
            <a:fillRect/>
          </a:stretch>
        </p:blipFill>
        <p:spPr>
          <a:xfrm>
            <a:off x="4608654" y="1556792"/>
            <a:ext cx="3467100" cy="3257550"/>
          </a:xfrm>
          <a:prstGeom prst="rect">
            <a:avLst/>
          </a:prstGeom>
        </p:spPr>
      </p:pic>
      <p:pic>
        <p:nvPicPr>
          <p:cNvPr id="5" name="图片 4"/>
          <p:cNvPicPr>
            <a:picLocks noChangeAspect="1"/>
          </p:cNvPicPr>
          <p:nvPr/>
        </p:nvPicPr>
        <p:blipFill>
          <a:blip r:embed="rId3"/>
          <a:stretch>
            <a:fillRect/>
          </a:stretch>
        </p:blipFill>
        <p:spPr>
          <a:xfrm>
            <a:off x="935596" y="1377495"/>
            <a:ext cx="3384376" cy="4018307"/>
          </a:xfrm>
          <a:prstGeom prst="rect">
            <a:avLst/>
          </a:prstGeom>
        </p:spPr>
      </p:pic>
      <p:sp>
        <p:nvSpPr>
          <p:cNvPr id="6" name="文本框 5"/>
          <p:cNvSpPr txBox="1"/>
          <p:nvPr/>
        </p:nvSpPr>
        <p:spPr>
          <a:xfrm>
            <a:off x="791580" y="5395802"/>
            <a:ext cx="7572856" cy="1015663"/>
          </a:xfrm>
          <a:prstGeom prst="rect">
            <a:avLst/>
          </a:prstGeom>
          <a:noFill/>
        </p:spPr>
        <p:txBody>
          <a:bodyPr wrap="square" rtlCol="0">
            <a:spAutoFit/>
          </a:bodyPr>
          <a:lstStyle/>
          <a:p>
            <a:pPr algn="l">
              <a:lnSpc>
                <a:spcPct val="125000"/>
              </a:lnSpc>
            </a:pPr>
            <a:r>
              <a:rPr lang="zh-CN" altLang="en-US" dirty="0" smtClean="0">
                <a:solidFill>
                  <a:srgbClr val="0000FF"/>
                </a:solidFill>
                <a:latin typeface="仿宋" panose="02010609060101010101" pitchFamily="49" charset="-122"/>
                <a:ea typeface="仿宋" panose="02010609060101010101" pitchFamily="49" charset="-122"/>
              </a:rPr>
              <a:t>法拉第评价：他突然打开了科学中一个一直是黑暗的领域的大门，使其充满光明。</a:t>
            </a:r>
            <a:endParaRPr lang="zh-CN" altLang="en-US" dirty="0">
              <a:solidFill>
                <a:srgbClr val="0000FF"/>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311783715"/>
      </p:ext>
    </p:extLst>
  </p:cSld>
  <p:clrMapOvr>
    <a:masterClrMapping/>
  </p:clrMapOvr>
  <p:timing>
    <p:tnLst>
      <p:par>
        <p:cTn id="1" dur="indefinite" restart="never" nodeType="tmRoot"/>
      </p:par>
    </p:tnLst>
  </p:timing>
</p:sld>
</file>

<file path=ppt/theme/theme1.xml><?xml version="1.0" encoding="utf-8"?>
<a:theme xmlns:a="http://schemas.openxmlformats.org/drawingml/2006/main" name="nankai膜版">
  <a:themeElements>
    <a:clrScheme name="nankai膜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nankai膜版">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nankai膜版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ankai膜版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ankai膜版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ankai膜版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ankai膜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ankai膜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ankai膜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22440</TotalTime>
  <Words>1800</Words>
  <Application>Microsoft Office PowerPoint</Application>
  <PresentationFormat>全屏显示(4:3)</PresentationFormat>
  <Paragraphs>243</Paragraphs>
  <Slides>61</Slides>
  <Notes>4</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61</vt:i4>
      </vt:variant>
    </vt:vector>
  </HeadingPairs>
  <TitlesOfParts>
    <vt:vector size="70" baseType="lpstr">
      <vt:lpstr>仿宋</vt:lpstr>
      <vt:lpstr>黑体</vt:lpstr>
      <vt:lpstr>宋体</vt:lpstr>
      <vt:lpstr>Cambria Math</vt:lpstr>
      <vt:lpstr>Times New Roman</vt:lpstr>
      <vt:lpstr>Wingdings</vt:lpstr>
      <vt:lpstr>nankai膜版</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nankai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SPR传感芯片关键技术及其 生物医学检测分析系统的研究</dc:title>
  <dc:creator>liugh</dc:creator>
  <cp:lastModifiedBy>apple</cp:lastModifiedBy>
  <cp:revision>1602</cp:revision>
  <dcterms:created xsi:type="dcterms:W3CDTF">2005-08-22T22:11:23Z</dcterms:created>
  <dcterms:modified xsi:type="dcterms:W3CDTF">2021-05-18T08:45:08Z</dcterms:modified>
</cp:coreProperties>
</file>